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Layouts/slideLayout28.xml" ContentType="application/vnd.openxmlformats-officedocument.presentationml.slideLayout+xml"/>
  <Override PartName="/ppt/theme/theme3.xml" ContentType="application/vnd.openxmlformats-officedocument.theme+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Override PartName="/ppt/slideLayouts/slideLayout26.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slideLayouts/slideLayout13.xml" ContentType="application/vnd.openxmlformats-officedocument.presentationml.slideLayout+xml"/>
  <Override PartName="/ppt/slideLayouts/slideLayout22.xml" ContentType="application/vnd.openxmlformats-officedocument.presentationml.slideLayout+xml"/>
  <Override PartName="/ppt/slideLayouts/slideLayout24.xml" ContentType="application/vnd.openxmlformats-officedocument.presentationml.slideLayout+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20.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Masters/slideMaster2.xml" ContentType="application/vnd.openxmlformats-officedocument.presentationml.slideMaster+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Default Extension="jpeg" ContentType="image/jpeg"/>
  <Override PartName="/ppt/slideLayouts/slideLayout3.xml" ContentType="application/vnd.openxmlformats-officedocument.presentationml.slideLayout+xml"/>
  <Override PartName="/ppt/slideLayouts/slideLayout16.xml" ContentType="application/vnd.openxmlformats-officedocument.presentationml.slideLayout+xml"/>
  <Override PartName="/ppt/slideLayouts/slideLayout25.xml" ContentType="application/vnd.openxmlformats-officedocument.presentationml.slideLayout+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slideLayouts/slideLayout23.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Layouts/slideLayout12.xml" ContentType="application/vnd.openxmlformats-officedocument.presentationml.slideLayout+xml"/>
  <Override PartName="/ppt/slideLayouts/slideLayout21.xml" ContentType="application/vnd.openxmlformats-officedocument.presentationml.slide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8" r:id="rId2"/>
  </p:sldMasterIdLst>
  <p:notesMasterIdLst>
    <p:notesMasterId r:id="rId32"/>
  </p:notesMasterIdLst>
  <p:sldIdLst>
    <p:sldId id="272" r:id="rId3"/>
    <p:sldId id="273" r:id="rId4"/>
    <p:sldId id="262" r:id="rId5"/>
    <p:sldId id="263" r:id="rId6"/>
    <p:sldId id="277" r:id="rId7"/>
    <p:sldId id="275" r:id="rId8"/>
    <p:sldId id="274" r:id="rId9"/>
    <p:sldId id="257" r:id="rId10"/>
    <p:sldId id="258" r:id="rId11"/>
    <p:sldId id="295" r:id="rId12"/>
    <p:sldId id="279" r:id="rId13"/>
    <p:sldId id="278" r:id="rId14"/>
    <p:sldId id="280" r:id="rId15"/>
    <p:sldId id="296" r:id="rId16"/>
    <p:sldId id="298" r:id="rId17"/>
    <p:sldId id="290" r:id="rId18"/>
    <p:sldId id="289" r:id="rId19"/>
    <p:sldId id="291" r:id="rId20"/>
    <p:sldId id="292" r:id="rId21"/>
    <p:sldId id="293" r:id="rId22"/>
    <p:sldId id="283" r:id="rId23"/>
    <p:sldId id="294" r:id="rId24"/>
    <p:sldId id="299" r:id="rId25"/>
    <p:sldId id="281" r:id="rId26"/>
    <p:sldId id="297" r:id="rId27"/>
    <p:sldId id="284" r:id="rId28"/>
    <p:sldId id="300" r:id="rId29"/>
    <p:sldId id="286" r:id="rId30"/>
    <p:sldId id="266" r:id="rId3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620"/>
    <p:restoredTop sz="94660"/>
  </p:normalViewPr>
  <p:slideViewPr>
    <p:cSldViewPr>
      <p:cViewPr varScale="1">
        <p:scale>
          <a:sx n="68" d="100"/>
          <a:sy n="68" d="100"/>
        </p:scale>
        <p:origin x="-1446" y="-96"/>
      </p:cViewPr>
      <p:guideLst>
        <p:guide orient="horz" pos="216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A7A4B89-589D-4660-8D78-46931C984C41}" type="datetimeFigureOut">
              <a:rPr lang="en-US" smtClean="0"/>
              <a:pPr/>
              <a:t>7/8/2021</a:t>
            </a:fld>
            <a:endParaRPr lang="en-IN"/>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FD1CA3C-6DAE-47AD-84AC-17D101287B31}" type="slidenum">
              <a:rPr lang="en-IN" smtClean="0"/>
              <a:pPr/>
              <a:t>‹#›</a:t>
            </a:fld>
            <a:endParaRPr lang="en-IN"/>
          </a:p>
        </p:txBody>
      </p:sp>
    </p:spTree>
    <p:extLst>
      <p:ext uri="{BB962C8B-B14F-4D97-AF65-F5344CB8AC3E}">
        <p14:creationId xmlns:p14="http://schemas.microsoft.com/office/powerpoint/2010/main" xmlns="" val="5221113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11" name="Picture 10" descr="Celestia-R1---OverlayTitleSD.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0" y="0"/>
            <a:ext cx="7397750" cy="6858000"/>
          </a:xfrm>
          <a:prstGeom prst="rect">
            <a:avLst/>
          </a:prstGeom>
        </p:spPr>
      </p:pic>
      <p:sp>
        <p:nvSpPr>
          <p:cNvPr id="2" name="Title 1"/>
          <p:cNvSpPr>
            <a:spLocks noGrp="1"/>
          </p:cNvSpPr>
          <p:nvPr>
            <p:ph type="ctrTitle"/>
          </p:nvPr>
        </p:nvSpPr>
        <p:spPr>
          <a:xfrm>
            <a:off x="2743973" y="1964267"/>
            <a:ext cx="5714228" cy="2421464"/>
          </a:xfrm>
        </p:spPr>
        <p:txBody>
          <a:bodyPr anchor="b">
            <a:normAutofit/>
          </a:bodyPr>
          <a:lstStyle>
            <a:lvl1pPr algn="r">
              <a:defRPr sz="4400">
                <a:effectLst/>
              </a:defRPr>
            </a:lvl1pPr>
          </a:lstStyle>
          <a:p>
            <a:r>
              <a:rPr lang="en-US"/>
              <a:t>Click to edit Master title style</a:t>
            </a:r>
            <a:endParaRPr lang="en-US" dirty="0"/>
          </a:p>
        </p:txBody>
      </p:sp>
      <p:sp>
        <p:nvSpPr>
          <p:cNvPr id="3" name="Subtitle 2"/>
          <p:cNvSpPr>
            <a:spLocks noGrp="1"/>
          </p:cNvSpPr>
          <p:nvPr>
            <p:ph type="subTitle" idx="1"/>
          </p:nvPr>
        </p:nvSpPr>
        <p:spPr>
          <a:xfrm>
            <a:off x="2743973" y="4385733"/>
            <a:ext cx="5714228"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6752311" y="5870576"/>
            <a:ext cx="1212173" cy="377825"/>
          </a:xfrm>
        </p:spPr>
        <p:txBody>
          <a:bodyPr/>
          <a:lstStyle/>
          <a:p>
            <a:fld id="{B8947929-05E3-488D-933B-9C75AD19F80D}" type="datetimeFigureOut">
              <a:rPr lang="en-US" smtClean="0"/>
              <a:pPr/>
              <a:t>7/8/2021</a:t>
            </a:fld>
            <a:endParaRPr lang="en-IN"/>
          </a:p>
        </p:txBody>
      </p:sp>
      <p:sp>
        <p:nvSpPr>
          <p:cNvPr id="5" name="Footer Placeholder 4"/>
          <p:cNvSpPr>
            <a:spLocks noGrp="1"/>
          </p:cNvSpPr>
          <p:nvPr>
            <p:ph type="ftr" sz="quarter" idx="11"/>
          </p:nvPr>
        </p:nvSpPr>
        <p:spPr>
          <a:xfrm>
            <a:off x="2743973" y="5870576"/>
            <a:ext cx="3932137" cy="377825"/>
          </a:xfrm>
        </p:spPr>
        <p:txBody>
          <a:bodyPr/>
          <a:lstStyle/>
          <a:p>
            <a:endParaRPr lang="en-IN"/>
          </a:p>
        </p:txBody>
      </p:sp>
      <p:sp>
        <p:nvSpPr>
          <p:cNvPr id="6" name="Slide Number Placeholder 5"/>
          <p:cNvSpPr>
            <a:spLocks noGrp="1"/>
          </p:cNvSpPr>
          <p:nvPr>
            <p:ph type="sldNum" sz="quarter" idx="12"/>
          </p:nvPr>
        </p:nvSpPr>
        <p:spPr>
          <a:xfrm>
            <a:off x="8040685" y="5870576"/>
            <a:ext cx="417516" cy="377825"/>
          </a:xfrm>
        </p:spPr>
        <p:txBody>
          <a:bodyPr/>
          <a:lstStyle/>
          <a:p>
            <a:fld id="{246B601F-B67A-4A2F-8BD4-5956DFE2088D}" type="slidenum">
              <a:rPr lang="en-IN" smtClean="0"/>
              <a:pPr/>
              <a:t>‹#›</a:t>
            </a:fld>
            <a:endParaRPr lang="en-IN"/>
          </a:p>
        </p:txBody>
      </p:sp>
    </p:spTree>
    <p:extLst>
      <p:ext uri="{BB962C8B-B14F-4D97-AF65-F5344CB8AC3E}">
        <p14:creationId xmlns:p14="http://schemas.microsoft.com/office/powerpoint/2010/main" xmlns="" val="1830542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Celestia-R1---OverlayContentSD.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3956" y="0"/>
            <a:ext cx="9118600" cy="6858000"/>
          </a:xfrm>
          <a:prstGeom prst="rect">
            <a:avLst/>
          </a:prstGeom>
        </p:spPr>
      </p:pic>
      <p:sp>
        <p:nvSpPr>
          <p:cNvPr id="2" name="Title 1"/>
          <p:cNvSpPr>
            <a:spLocks noGrp="1"/>
          </p:cNvSpPr>
          <p:nvPr>
            <p:ph type="title"/>
          </p:nvPr>
        </p:nvSpPr>
        <p:spPr>
          <a:xfrm>
            <a:off x="457201" y="4732865"/>
            <a:ext cx="7772400" cy="566738"/>
          </a:xfrm>
        </p:spPr>
        <p:txBody>
          <a:bodyPr anchor="b">
            <a:normAutofit/>
          </a:bodyPr>
          <a:lstStyle>
            <a:lvl1pPr algn="l">
              <a:defRPr sz="20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4401" y="932112"/>
            <a:ext cx="6858000"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vert="horz" lIns="91440" tIns="45720" rIns="91440" bIns="45720" rtlCol="0" anchor="t">
            <a:normAutofit/>
          </a:bodyPr>
          <a:lstStyle>
            <a:lvl1pPr>
              <a:defRPr lang="en-US" sz="1600"/>
            </a:lvl1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a:xfrm>
            <a:off x="457201" y="5299603"/>
            <a:ext cx="77724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8947929-05E3-488D-933B-9C75AD19F80D}" type="datetimeFigureOut">
              <a:rPr lang="en-US" smtClean="0"/>
              <a:pPr/>
              <a:t>7/8/2021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46B601F-B67A-4A2F-8BD4-5956DFE2088D}" type="slidenum">
              <a:rPr lang="en-IN" smtClean="0"/>
              <a:pPr/>
              <a:t>‹#›</a:t>
            </a:fld>
            <a:endParaRPr lang="en-IN"/>
          </a:p>
        </p:txBody>
      </p:sp>
    </p:spTree>
    <p:extLst>
      <p:ext uri="{BB962C8B-B14F-4D97-AF65-F5344CB8AC3E}">
        <p14:creationId xmlns:p14="http://schemas.microsoft.com/office/powerpoint/2010/main" xmlns="" val="21489670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SD.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3956" y="0"/>
            <a:ext cx="9118600" cy="6858000"/>
          </a:xfrm>
          <a:prstGeom prst="rect">
            <a:avLst/>
          </a:prstGeom>
        </p:spPr>
      </p:pic>
      <p:sp>
        <p:nvSpPr>
          <p:cNvPr id="2" name="Title 1"/>
          <p:cNvSpPr>
            <a:spLocks noGrp="1"/>
          </p:cNvSpPr>
          <p:nvPr>
            <p:ph type="title"/>
          </p:nvPr>
        </p:nvSpPr>
        <p:spPr>
          <a:xfrm>
            <a:off x="457203" y="609602"/>
            <a:ext cx="7772399"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457202" y="4343400"/>
            <a:ext cx="7772399"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8947929-05E3-488D-933B-9C75AD19F80D}" type="datetimeFigureOut">
              <a:rPr lang="en-US" smtClean="0"/>
              <a:pPr/>
              <a:t>7/8/2021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46B601F-B67A-4A2F-8BD4-5956DFE2088D}" type="slidenum">
              <a:rPr lang="en-IN" smtClean="0"/>
              <a:pPr/>
              <a:t>‹#›</a:t>
            </a:fld>
            <a:endParaRPr lang="en-IN"/>
          </a:p>
        </p:txBody>
      </p:sp>
    </p:spTree>
    <p:extLst>
      <p:ext uri="{BB962C8B-B14F-4D97-AF65-F5344CB8AC3E}">
        <p14:creationId xmlns:p14="http://schemas.microsoft.com/office/powerpoint/2010/main" xmlns="" val="261159830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7" name="Picture 16" descr="Celestia-R1---OverlayContentSD.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3956" y="0"/>
            <a:ext cx="9118600" cy="6858000"/>
          </a:xfrm>
          <a:prstGeom prst="rect">
            <a:avLst/>
          </a:prstGeom>
        </p:spPr>
      </p:pic>
      <p:sp>
        <p:nvSpPr>
          <p:cNvPr id="14" name="TextBox 13"/>
          <p:cNvSpPr txBox="1"/>
          <p:nvPr/>
        </p:nvSpPr>
        <p:spPr>
          <a:xfrm>
            <a:off x="421796" y="718114"/>
            <a:ext cx="45731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7735800" y="2751671"/>
            <a:ext cx="45731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879115" y="609602"/>
            <a:ext cx="7091297"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988671" y="3352800"/>
            <a:ext cx="6876133" cy="381000"/>
          </a:xfrm>
        </p:spPr>
        <p:txBody>
          <a:bodyPr anchor="ctr">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462266" y="4343400"/>
            <a:ext cx="7772400"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8947929-05E3-488D-933B-9C75AD19F80D}" type="datetimeFigureOut">
              <a:rPr lang="en-US" smtClean="0"/>
              <a:pPr/>
              <a:t>7/8/2021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46B601F-B67A-4A2F-8BD4-5956DFE2088D}" type="slidenum">
              <a:rPr lang="en-IN" smtClean="0"/>
              <a:pPr/>
              <a:t>‹#›</a:t>
            </a:fld>
            <a:endParaRPr lang="en-IN"/>
          </a:p>
        </p:txBody>
      </p:sp>
    </p:spTree>
    <p:extLst>
      <p:ext uri="{BB962C8B-B14F-4D97-AF65-F5344CB8AC3E}">
        <p14:creationId xmlns:p14="http://schemas.microsoft.com/office/powerpoint/2010/main" xmlns="" val="12988853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7" name="Picture 6" descr="Celestia-R1---OverlayContentSD.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3956" y="0"/>
            <a:ext cx="9118600" cy="6858000"/>
          </a:xfrm>
          <a:prstGeom prst="rect">
            <a:avLst/>
          </a:prstGeom>
        </p:spPr>
      </p:pic>
      <p:sp>
        <p:nvSpPr>
          <p:cNvPr id="2" name="Title 1"/>
          <p:cNvSpPr>
            <a:spLocks noGrp="1"/>
          </p:cNvSpPr>
          <p:nvPr>
            <p:ph type="title"/>
          </p:nvPr>
        </p:nvSpPr>
        <p:spPr>
          <a:xfrm>
            <a:off x="457201" y="3291648"/>
            <a:ext cx="7772401" cy="1468800"/>
          </a:xfrm>
        </p:spPr>
        <p:txBody>
          <a:bodyPr anchor="b">
            <a:normAutofit/>
          </a:bodyPr>
          <a:lstStyle>
            <a:lvl1pPr algn="l">
              <a:defRPr sz="2800" b="0" cap="none"/>
            </a:lvl1pPr>
          </a:lstStyle>
          <a:p>
            <a:r>
              <a:rPr lang="en-US"/>
              <a:t>Click to edit Master title style</a:t>
            </a:r>
            <a:endParaRPr lang="en-US" dirty="0"/>
          </a:p>
        </p:txBody>
      </p:sp>
      <p:sp>
        <p:nvSpPr>
          <p:cNvPr id="3" name="Text Placeholder 2"/>
          <p:cNvSpPr>
            <a:spLocks noGrp="1"/>
          </p:cNvSpPr>
          <p:nvPr>
            <p:ph type="body" idx="1"/>
          </p:nvPr>
        </p:nvSpPr>
        <p:spPr>
          <a:xfrm>
            <a:off x="457200" y="4760448"/>
            <a:ext cx="7772402" cy="8604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8947929-05E3-488D-933B-9C75AD19F80D}" type="datetimeFigureOut">
              <a:rPr lang="en-US" smtClean="0"/>
              <a:pPr/>
              <a:t>7/8/2021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46B601F-B67A-4A2F-8BD4-5956DFE2088D}" type="slidenum">
              <a:rPr lang="en-IN" smtClean="0"/>
              <a:pPr/>
              <a:t>‹#›</a:t>
            </a:fld>
            <a:endParaRPr lang="en-IN"/>
          </a:p>
        </p:txBody>
      </p:sp>
    </p:spTree>
    <p:extLst>
      <p:ext uri="{BB962C8B-B14F-4D97-AF65-F5344CB8AC3E}">
        <p14:creationId xmlns:p14="http://schemas.microsoft.com/office/powerpoint/2010/main" xmlns="" val="275273319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3" name="Picture 12" descr="Celestia-R1---OverlayContentSD.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3956" y="0"/>
            <a:ext cx="9118600" cy="6858000"/>
          </a:xfrm>
          <a:prstGeom prst="rect">
            <a:avLst/>
          </a:prstGeom>
        </p:spPr>
      </p:pic>
      <p:sp>
        <p:nvSpPr>
          <p:cNvPr id="11" name="TextBox 10"/>
          <p:cNvSpPr txBox="1"/>
          <p:nvPr/>
        </p:nvSpPr>
        <p:spPr>
          <a:xfrm>
            <a:off x="421796" y="718114"/>
            <a:ext cx="45731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6" name="TextBox 15"/>
          <p:cNvSpPr txBox="1"/>
          <p:nvPr/>
        </p:nvSpPr>
        <p:spPr>
          <a:xfrm>
            <a:off x="7735800" y="2751671"/>
            <a:ext cx="45731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879115" y="609602"/>
            <a:ext cx="7091297"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457200" y="3886200"/>
            <a:ext cx="7772401" cy="889000"/>
          </a:xfrm>
        </p:spPr>
        <p:txBody>
          <a:bodyPr vert="horz" lIns="91440" tIns="45720" rIns="91440" bIns="45720" rtlCol="0" anchor="b">
            <a:normAutofit/>
          </a:bodyPr>
          <a:lstStyle>
            <a:lvl1pPr>
              <a:buNone/>
              <a:defRPr lang="en-US" sz="20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457200" y="4775200"/>
            <a:ext cx="7772401" cy="1016000"/>
          </a:xfrm>
        </p:spPr>
        <p:txBody>
          <a:bodyPr anchor="t">
            <a:normAutofit/>
          </a:bodyPr>
          <a:lstStyle>
            <a:lvl1pPr marL="0" indent="0" algn="l">
              <a:buNone/>
              <a:defRPr sz="1600">
                <a:solidFill>
                  <a:schemeClr val="tx1"/>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8947929-05E3-488D-933B-9C75AD19F80D}" type="datetimeFigureOut">
              <a:rPr lang="en-US" smtClean="0"/>
              <a:pPr/>
              <a:t>7/8/2021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46B601F-B67A-4A2F-8BD4-5956DFE2088D}" type="slidenum">
              <a:rPr lang="en-IN" smtClean="0"/>
              <a:pPr/>
              <a:t>‹#›</a:t>
            </a:fld>
            <a:endParaRPr lang="en-IN"/>
          </a:p>
        </p:txBody>
      </p:sp>
    </p:spTree>
    <p:extLst>
      <p:ext uri="{BB962C8B-B14F-4D97-AF65-F5344CB8AC3E}">
        <p14:creationId xmlns:p14="http://schemas.microsoft.com/office/powerpoint/2010/main" xmlns="" val="78650952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SD.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3956" y="0"/>
            <a:ext cx="9118600" cy="6858000"/>
          </a:xfrm>
          <a:prstGeom prst="rect">
            <a:avLst/>
          </a:prstGeom>
        </p:spPr>
      </p:pic>
      <p:sp>
        <p:nvSpPr>
          <p:cNvPr id="2" name="Title 1"/>
          <p:cNvSpPr>
            <a:spLocks noGrp="1"/>
          </p:cNvSpPr>
          <p:nvPr>
            <p:ph type="title"/>
          </p:nvPr>
        </p:nvSpPr>
        <p:spPr>
          <a:xfrm>
            <a:off x="464440" y="609602"/>
            <a:ext cx="7772401" cy="2743199"/>
          </a:xfrm>
        </p:spPr>
        <p:txBody>
          <a:bodyPr vert="horz" lIns="91440" tIns="45720" rIns="91440" bIns="45720" rtlCol="0" anchor="ctr">
            <a:normAutofit/>
          </a:bodyPr>
          <a:lstStyle>
            <a:lvl1pPr>
              <a:defRPr lang="en-US" sz="2800"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464440" y="3505200"/>
            <a:ext cx="7772401" cy="838200"/>
          </a:xfrm>
        </p:spPr>
        <p:txBody>
          <a:bodyPr vert="horz" lIns="91440" tIns="45720" rIns="91440" bIns="45720" rtlCol="0" anchor="b">
            <a:normAutofit/>
          </a:bodyPr>
          <a:lstStyle>
            <a:lvl1pPr>
              <a:buNone/>
              <a:defRPr lang="en-US" sz="20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464439" y="4343400"/>
            <a:ext cx="7772401" cy="1447800"/>
          </a:xfrm>
        </p:spPr>
        <p:txBody>
          <a:bodyPr anchor="t">
            <a:normAutofit/>
          </a:bodyPr>
          <a:lstStyle>
            <a:lvl1pPr marL="0" indent="0" algn="l">
              <a:buNone/>
              <a:defRPr sz="1600">
                <a:solidFill>
                  <a:schemeClr val="tx1"/>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8947929-05E3-488D-933B-9C75AD19F80D}" type="datetimeFigureOut">
              <a:rPr lang="en-US" smtClean="0"/>
              <a:pPr/>
              <a:t>7/8/2021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46B601F-B67A-4A2F-8BD4-5956DFE2088D}" type="slidenum">
              <a:rPr lang="en-IN" smtClean="0"/>
              <a:pPr/>
              <a:t>‹#›</a:t>
            </a:fld>
            <a:endParaRPr lang="en-IN"/>
          </a:p>
        </p:txBody>
      </p:sp>
    </p:spTree>
    <p:extLst>
      <p:ext uri="{BB962C8B-B14F-4D97-AF65-F5344CB8AC3E}">
        <p14:creationId xmlns:p14="http://schemas.microsoft.com/office/powerpoint/2010/main" xmlns="" val="2369067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SD.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3956" y="0"/>
            <a:ext cx="9118600" cy="6858000"/>
          </a:xfrm>
          <a:prstGeom prst="rect">
            <a:avLst/>
          </a:prstGeom>
        </p:spPr>
      </p:pic>
      <p:sp>
        <p:nvSpPr>
          <p:cNvPr id="8" name="Title 1"/>
          <p:cNvSpPr>
            <a:spLocks noGrp="1"/>
          </p:cNvSpPr>
          <p:nvPr>
            <p:ph type="title"/>
          </p:nvPr>
        </p:nvSpPr>
        <p:spPr>
          <a:xfrm>
            <a:off x="457200" y="609601"/>
            <a:ext cx="7772400" cy="1456267"/>
          </a:xfrm>
        </p:spPr>
        <p:txBody>
          <a:bodyPr>
            <a:normAutofit/>
          </a:bodyPr>
          <a:lstStyle>
            <a:lvl1pPr>
              <a:defRPr sz="2800"/>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8947929-05E3-488D-933B-9C75AD19F80D}" type="datetimeFigureOut">
              <a:rPr lang="en-US" smtClean="0"/>
              <a:pPr/>
              <a:t>7/8/2021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46B601F-B67A-4A2F-8BD4-5956DFE2088D}" type="slidenum">
              <a:rPr lang="en-IN" smtClean="0"/>
              <a:pPr/>
              <a:t>‹#›</a:t>
            </a:fld>
            <a:endParaRPr lang="en-IN"/>
          </a:p>
        </p:txBody>
      </p:sp>
    </p:spTree>
    <p:extLst>
      <p:ext uri="{BB962C8B-B14F-4D97-AF65-F5344CB8AC3E}">
        <p14:creationId xmlns:p14="http://schemas.microsoft.com/office/powerpoint/2010/main" xmlns="" val="151605289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SD.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3956" y="0"/>
            <a:ext cx="9118600" cy="6858000"/>
          </a:xfrm>
          <a:prstGeom prst="rect">
            <a:avLst/>
          </a:prstGeom>
        </p:spPr>
      </p:pic>
      <p:sp>
        <p:nvSpPr>
          <p:cNvPr id="2" name="Vertical Title 1"/>
          <p:cNvSpPr>
            <a:spLocks noGrp="1"/>
          </p:cNvSpPr>
          <p:nvPr>
            <p:ph type="title" orient="vert"/>
          </p:nvPr>
        </p:nvSpPr>
        <p:spPr>
          <a:xfrm>
            <a:off x="6552978" y="609600"/>
            <a:ext cx="1676621" cy="5181601"/>
          </a:xfrm>
        </p:spPr>
        <p:txBody>
          <a:bodyPr vert="eaVert">
            <a:normAutofit/>
          </a:bodyPr>
          <a:lstStyle>
            <a:lvl1pPr>
              <a:defRPr sz="2800"/>
            </a:lvl1pPr>
          </a:lstStyle>
          <a:p>
            <a:r>
              <a:rPr lang="en-US"/>
              <a:t>Click to edit Master title style</a:t>
            </a:r>
            <a:endParaRPr lang="en-US" dirty="0"/>
          </a:p>
        </p:txBody>
      </p:sp>
      <p:sp>
        <p:nvSpPr>
          <p:cNvPr id="3" name="Vertical Text Placeholder 2"/>
          <p:cNvSpPr>
            <a:spLocks noGrp="1"/>
          </p:cNvSpPr>
          <p:nvPr>
            <p:ph type="body" orient="vert" idx="1"/>
          </p:nvPr>
        </p:nvSpPr>
        <p:spPr>
          <a:xfrm>
            <a:off x="457200" y="609600"/>
            <a:ext cx="5990184"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8947929-05E3-488D-933B-9C75AD19F80D}" type="datetimeFigureOut">
              <a:rPr lang="en-US" smtClean="0"/>
              <a:pPr/>
              <a:t>7/8/2021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46B601F-B67A-4A2F-8BD4-5956DFE2088D}" type="slidenum">
              <a:rPr lang="en-IN" smtClean="0"/>
              <a:pPr/>
              <a:t>‹#›</a:t>
            </a:fld>
            <a:endParaRPr lang="en-IN"/>
          </a:p>
        </p:txBody>
      </p:sp>
    </p:spTree>
    <p:extLst>
      <p:ext uri="{BB962C8B-B14F-4D97-AF65-F5344CB8AC3E}">
        <p14:creationId xmlns:p14="http://schemas.microsoft.com/office/powerpoint/2010/main" xmlns="" val="290600199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5F93D5F-6AF7-4DB4-89EA-4CFCAD320DEE}"/>
              </a:ext>
            </a:extLst>
          </p:cNvPr>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endParaRPr lang="en-IN"/>
          </a:p>
        </p:txBody>
      </p:sp>
      <p:sp>
        <p:nvSpPr>
          <p:cNvPr id="3" name="Subtitle 2">
            <a:extLst>
              <a:ext uri="{FF2B5EF4-FFF2-40B4-BE49-F238E27FC236}">
                <a16:creationId xmlns:a16="http://schemas.microsoft.com/office/drawing/2014/main" xmlns="" id="{E34028DE-F803-4B71-810E-821EA4C50CF7}"/>
              </a:ext>
            </a:extLst>
          </p:cNvPr>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xmlns="" id="{B069B2D9-C69B-457D-BE64-E28A1BF2D7AC}"/>
              </a:ext>
            </a:extLst>
          </p:cNvPr>
          <p:cNvSpPr>
            <a:spLocks noGrp="1"/>
          </p:cNvSpPr>
          <p:nvPr>
            <p:ph type="dt" sz="half" idx="10"/>
          </p:nvPr>
        </p:nvSpPr>
        <p:spPr/>
        <p:txBody>
          <a:bodyPr/>
          <a:lstStyle/>
          <a:p>
            <a:fld id="{B8947929-05E3-488D-933B-9C75AD19F80D}" type="datetimeFigureOut">
              <a:rPr lang="en-US" smtClean="0"/>
              <a:pPr/>
              <a:t>7/8/2021</a:t>
            </a:fld>
            <a:endParaRPr lang="en-IN"/>
          </a:p>
        </p:txBody>
      </p:sp>
      <p:sp>
        <p:nvSpPr>
          <p:cNvPr id="5" name="Footer Placeholder 4">
            <a:extLst>
              <a:ext uri="{FF2B5EF4-FFF2-40B4-BE49-F238E27FC236}">
                <a16:creationId xmlns:a16="http://schemas.microsoft.com/office/drawing/2014/main" xmlns="" id="{5391F953-33B0-4B30-8E7D-96D564A2611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A36E3A2B-4B7C-43CD-AA7B-56144D472442}"/>
              </a:ext>
            </a:extLst>
          </p:cNvPr>
          <p:cNvSpPr>
            <a:spLocks noGrp="1"/>
          </p:cNvSpPr>
          <p:nvPr>
            <p:ph type="sldNum" sz="quarter" idx="12"/>
          </p:nvPr>
        </p:nvSpPr>
        <p:spPr/>
        <p:txBody>
          <a:bodyPr/>
          <a:lstStyle/>
          <a:p>
            <a:fld id="{246B601F-B67A-4A2F-8BD4-5956DFE2088D}" type="slidenum">
              <a:rPr lang="en-IN" smtClean="0"/>
              <a:pPr/>
              <a:t>‹#›</a:t>
            </a:fld>
            <a:endParaRPr lang="en-IN"/>
          </a:p>
        </p:txBody>
      </p:sp>
    </p:spTree>
    <p:extLst>
      <p:ext uri="{BB962C8B-B14F-4D97-AF65-F5344CB8AC3E}">
        <p14:creationId xmlns:p14="http://schemas.microsoft.com/office/powerpoint/2010/main" xmlns="" val="301189561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168FB84-B698-4798-AC50-F7390552E6A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xmlns="" id="{CD80C09B-F644-4BA0-AE1E-3671585BC53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255711A7-847C-4047-A464-29C346B2121D}"/>
              </a:ext>
            </a:extLst>
          </p:cNvPr>
          <p:cNvSpPr>
            <a:spLocks noGrp="1"/>
          </p:cNvSpPr>
          <p:nvPr>
            <p:ph type="dt" sz="half" idx="10"/>
          </p:nvPr>
        </p:nvSpPr>
        <p:spPr/>
        <p:txBody>
          <a:bodyPr/>
          <a:lstStyle/>
          <a:p>
            <a:fld id="{B8947929-05E3-488D-933B-9C75AD19F80D}" type="datetimeFigureOut">
              <a:rPr lang="en-US" smtClean="0"/>
              <a:pPr/>
              <a:t>7/8/2021</a:t>
            </a:fld>
            <a:endParaRPr lang="en-IN"/>
          </a:p>
        </p:txBody>
      </p:sp>
      <p:sp>
        <p:nvSpPr>
          <p:cNvPr id="5" name="Footer Placeholder 4">
            <a:extLst>
              <a:ext uri="{FF2B5EF4-FFF2-40B4-BE49-F238E27FC236}">
                <a16:creationId xmlns:a16="http://schemas.microsoft.com/office/drawing/2014/main" xmlns="" id="{873922A8-D3A7-4D9D-A5D8-16F98838875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3C28AD3F-8648-4A32-A38A-628BCE8EBAFF}"/>
              </a:ext>
            </a:extLst>
          </p:cNvPr>
          <p:cNvSpPr>
            <a:spLocks noGrp="1"/>
          </p:cNvSpPr>
          <p:nvPr>
            <p:ph type="sldNum" sz="quarter" idx="12"/>
          </p:nvPr>
        </p:nvSpPr>
        <p:spPr/>
        <p:txBody>
          <a:bodyPr/>
          <a:lstStyle/>
          <a:p>
            <a:fld id="{246B601F-B67A-4A2F-8BD4-5956DFE2088D}" type="slidenum">
              <a:rPr lang="en-IN" smtClean="0"/>
              <a:pPr/>
              <a:t>‹#›</a:t>
            </a:fld>
            <a:endParaRPr lang="en-IN"/>
          </a:p>
        </p:txBody>
      </p:sp>
    </p:spTree>
    <p:extLst>
      <p:ext uri="{BB962C8B-B14F-4D97-AF65-F5344CB8AC3E}">
        <p14:creationId xmlns:p14="http://schemas.microsoft.com/office/powerpoint/2010/main" xmlns="" val="27474422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8" name="Picture 7" descr="Celestia-R1---OverlayContentSD.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3956" y="0"/>
            <a:ext cx="9118600" cy="6858000"/>
          </a:xfrm>
          <a:prstGeom prst="rect">
            <a:avLst/>
          </a:prstGeom>
        </p:spPr>
      </p:pic>
      <p:sp>
        <p:nvSpPr>
          <p:cNvPr id="2" name="Title 1"/>
          <p:cNvSpPr>
            <a:spLocks noGrp="1"/>
          </p:cNvSpPr>
          <p:nvPr>
            <p:ph type="title"/>
          </p:nvPr>
        </p:nvSpPr>
        <p:spPr/>
        <p:txBody>
          <a:bodyPr>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8947929-05E3-488D-933B-9C75AD19F80D}" type="datetimeFigureOut">
              <a:rPr lang="en-US" smtClean="0"/>
              <a:pPr/>
              <a:t>7/8/2021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46B601F-B67A-4A2F-8BD4-5956DFE2088D}" type="slidenum">
              <a:rPr lang="en-IN" smtClean="0"/>
              <a:pPr/>
              <a:t>‹#›</a:t>
            </a:fld>
            <a:endParaRPr lang="en-IN"/>
          </a:p>
        </p:txBody>
      </p:sp>
    </p:spTree>
    <p:extLst>
      <p:ext uri="{BB962C8B-B14F-4D97-AF65-F5344CB8AC3E}">
        <p14:creationId xmlns:p14="http://schemas.microsoft.com/office/powerpoint/2010/main" xmlns="" val="422931653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55AA6AB-B037-4673-86FC-68EBE1709770}"/>
              </a:ext>
            </a:extLst>
          </p:cNvPr>
          <p:cNvSpPr>
            <a:spLocks noGrp="1"/>
          </p:cNvSpPr>
          <p:nvPr>
            <p:ph type="title"/>
          </p:nvPr>
        </p:nvSpPr>
        <p:spPr>
          <a:xfrm>
            <a:off x="623888" y="1709739"/>
            <a:ext cx="7886700" cy="2852737"/>
          </a:xfrm>
        </p:spPr>
        <p:txBody>
          <a:bodyPr anchor="b"/>
          <a:lstStyle>
            <a:lvl1pPr>
              <a:defRPr sz="45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xmlns="" id="{F945C4C9-8329-46F8-BEA3-BCA04C7E2168}"/>
              </a:ext>
            </a:extLst>
          </p:cNvPr>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xmlns="" id="{08DF1A11-6EC4-4557-B0B5-06B77C4F11FF}"/>
              </a:ext>
            </a:extLst>
          </p:cNvPr>
          <p:cNvSpPr>
            <a:spLocks noGrp="1"/>
          </p:cNvSpPr>
          <p:nvPr>
            <p:ph type="dt" sz="half" idx="10"/>
          </p:nvPr>
        </p:nvSpPr>
        <p:spPr/>
        <p:txBody>
          <a:bodyPr/>
          <a:lstStyle/>
          <a:p>
            <a:fld id="{B8947929-05E3-488D-933B-9C75AD19F80D}" type="datetimeFigureOut">
              <a:rPr lang="en-US" smtClean="0"/>
              <a:pPr/>
              <a:t>7/8/2021</a:t>
            </a:fld>
            <a:endParaRPr lang="en-IN"/>
          </a:p>
        </p:txBody>
      </p:sp>
      <p:sp>
        <p:nvSpPr>
          <p:cNvPr id="5" name="Footer Placeholder 4">
            <a:extLst>
              <a:ext uri="{FF2B5EF4-FFF2-40B4-BE49-F238E27FC236}">
                <a16:creationId xmlns:a16="http://schemas.microsoft.com/office/drawing/2014/main" xmlns="" id="{6E1A059C-C904-41DE-B2DA-9B7BE8BD1B0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B213BC24-F9EA-4E62-88B5-1D03D66A8844}"/>
              </a:ext>
            </a:extLst>
          </p:cNvPr>
          <p:cNvSpPr>
            <a:spLocks noGrp="1"/>
          </p:cNvSpPr>
          <p:nvPr>
            <p:ph type="sldNum" sz="quarter" idx="12"/>
          </p:nvPr>
        </p:nvSpPr>
        <p:spPr/>
        <p:txBody>
          <a:bodyPr/>
          <a:lstStyle/>
          <a:p>
            <a:fld id="{246B601F-B67A-4A2F-8BD4-5956DFE2088D}" type="slidenum">
              <a:rPr lang="en-IN" smtClean="0"/>
              <a:pPr/>
              <a:t>‹#›</a:t>
            </a:fld>
            <a:endParaRPr lang="en-IN"/>
          </a:p>
        </p:txBody>
      </p:sp>
    </p:spTree>
    <p:extLst>
      <p:ext uri="{BB962C8B-B14F-4D97-AF65-F5344CB8AC3E}">
        <p14:creationId xmlns:p14="http://schemas.microsoft.com/office/powerpoint/2010/main" xmlns="" val="177118807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8B4D728-829B-453F-B629-6139DB1D6523}"/>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xmlns="" id="{121CFA1C-C3BC-401D-A7EA-D1D5DBFB214E}"/>
              </a:ext>
            </a:extLst>
          </p:cNvPr>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xmlns="" id="{ED249460-9933-4561-8378-495BD3587DCF}"/>
              </a:ext>
            </a:extLst>
          </p:cNvPr>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xmlns="" id="{5F91C6E6-757C-4385-A9AE-945DD95345CF}"/>
              </a:ext>
            </a:extLst>
          </p:cNvPr>
          <p:cNvSpPr>
            <a:spLocks noGrp="1"/>
          </p:cNvSpPr>
          <p:nvPr>
            <p:ph type="dt" sz="half" idx="10"/>
          </p:nvPr>
        </p:nvSpPr>
        <p:spPr/>
        <p:txBody>
          <a:bodyPr/>
          <a:lstStyle/>
          <a:p>
            <a:fld id="{B8947929-05E3-488D-933B-9C75AD19F80D}" type="datetimeFigureOut">
              <a:rPr lang="en-US" smtClean="0"/>
              <a:pPr/>
              <a:t>7/8/2021</a:t>
            </a:fld>
            <a:endParaRPr lang="en-IN"/>
          </a:p>
        </p:txBody>
      </p:sp>
      <p:sp>
        <p:nvSpPr>
          <p:cNvPr id="6" name="Footer Placeholder 5">
            <a:extLst>
              <a:ext uri="{FF2B5EF4-FFF2-40B4-BE49-F238E27FC236}">
                <a16:creationId xmlns:a16="http://schemas.microsoft.com/office/drawing/2014/main" xmlns="" id="{711D75B3-448F-456A-A1E4-94223A25211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xmlns="" id="{657EFB78-874C-4F94-83A9-78A656E3E5BD}"/>
              </a:ext>
            </a:extLst>
          </p:cNvPr>
          <p:cNvSpPr>
            <a:spLocks noGrp="1"/>
          </p:cNvSpPr>
          <p:nvPr>
            <p:ph type="sldNum" sz="quarter" idx="12"/>
          </p:nvPr>
        </p:nvSpPr>
        <p:spPr/>
        <p:txBody>
          <a:bodyPr/>
          <a:lstStyle/>
          <a:p>
            <a:fld id="{246B601F-B67A-4A2F-8BD4-5956DFE2088D}" type="slidenum">
              <a:rPr lang="en-IN" smtClean="0"/>
              <a:pPr/>
              <a:t>‹#›</a:t>
            </a:fld>
            <a:endParaRPr lang="en-IN"/>
          </a:p>
        </p:txBody>
      </p:sp>
    </p:spTree>
    <p:extLst>
      <p:ext uri="{BB962C8B-B14F-4D97-AF65-F5344CB8AC3E}">
        <p14:creationId xmlns:p14="http://schemas.microsoft.com/office/powerpoint/2010/main" xmlns="" val="73335098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64CF663-0A91-40F4-985F-CAAB39CF61EF}"/>
              </a:ext>
            </a:extLst>
          </p:cNvPr>
          <p:cNvSpPr>
            <a:spLocks noGrp="1"/>
          </p:cNvSpPr>
          <p:nvPr>
            <p:ph type="title"/>
          </p:nvPr>
        </p:nvSpPr>
        <p:spPr>
          <a:xfrm>
            <a:off x="629841" y="365126"/>
            <a:ext cx="78867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xmlns="" id="{B9C8DE2A-1849-42E6-A38C-EE8A6383CC8A}"/>
              </a:ext>
            </a:extLst>
          </p:cNvPr>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a:extLst>
              <a:ext uri="{FF2B5EF4-FFF2-40B4-BE49-F238E27FC236}">
                <a16:creationId xmlns:a16="http://schemas.microsoft.com/office/drawing/2014/main" xmlns="" id="{1A34AEB2-9A41-4442-A113-8A14FEC068A9}"/>
              </a:ext>
            </a:extLst>
          </p:cNvPr>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xmlns="" id="{C81EC327-957C-4EB9-92C2-785AAEF91E2E}"/>
              </a:ext>
            </a:extLst>
          </p:cNvPr>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a:extLst>
              <a:ext uri="{FF2B5EF4-FFF2-40B4-BE49-F238E27FC236}">
                <a16:creationId xmlns:a16="http://schemas.microsoft.com/office/drawing/2014/main" xmlns="" id="{3137C1F6-E9EB-462B-BD7A-2BDBA5B9DA3C}"/>
              </a:ext>
            </a:extLst>
          </p:cNvPr>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xmlns="" id="{9EDB5B78-FCAF-4882-B06F-B0119E06137C}"/>
              </a:ext>
            </a:extLst>
          </p:cNvPr>
          <p:cNvSpPr>
            <a:spLocks noGrp="1"/>
          </p:cNvSpPr>
          <p:nvPr>
            <p:ph type="dt" sz="half" idx="10"/>
          </p:nvPr>
        </p:nvSpPr>
        <p:spPr/>
        <p:txBody>
          <a:bodyPr/>
          <a:lstStyle/>
          <a:p>
            <a:fld id="{B8947929-05E3-488D-933B-9C75AD19F80D}" type="datetimeFigureOut">
              <a:rPr lang="en-US" smtClean="0"/>
              <a:pPr/>
              <a:t>7/8/2021</a:t>
            </a:fld>
            <a:endParaRPr lang="en-IN"/>
          </a:p>
        </p:txBody>
      </p:sp>
      <p:sp>
        <p:nvSpPr>
          <p:cNvPr id="8" name="Footer Placeholder 7">
            <a:extLst>
              <a:ext uri="{FF2B5EF4-FFF2-40B4-BE49-F238E27FC236}">
                <a16:creationId xmlns:a16="http://schemas.microsoft.com/office/drawing/2014/main" xmlns="" id="{83731294-2E9B-4DA3-8095-4E36F25EB52F}"/>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xmlns="" id="{467DB064-6BC4-4AC4-9DC4-12C989BE498A}"/>
              </a:ext>
            </a:extLst>
          </p:cNvPr>
          <p:cNvSpPr>
            <a:spLocks noGrp="1"/>
          </p:cNvSpPr>
          <p:nvPr>
            <p:ph type="sldNum" sz="quarter" idx="12"/>
          </p:nvPr>
        </p:nvSpPr>
        <p:spPr/>
        <p:txBody>
          <a:bodyPr/>
          <a:lstStyle/>
          <a:p>
            <a:fld id="{246B601F-B67A-4A2F-8BD4-5956DFE2088D}" type="slidenum">
              <a:rPr lang="en-IN" smtClean="0"/>
              <a:pPr/>
              <a:t>‹#›</a:t>
            </a:fld>
            <a:endParaRPr lang="en-IN"/>
          </a:p>
        </p:txBody>
      </p:sp>
    </p:spTree>
    <p:extLst>
      <p:ext uri="{BB962C8B-B14F-4D97-AF65-F5344CB8AC3E}">
        <p14:creationId xmlns:p14="http://schemas.microsoft.com/office/powerpoint/2010/main" xmlns="" val="393542448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4E9D5EF-2A44-41FD-8B86-ABD9B2A96E60}"/>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xmlns="" id="{DF72BA22-02B3-4EC7-BA47-50CA32A133B7}"/>
              </a:ext>
            </a:extLst>
          </p:cNvPr>
          <p:cNvSpPr>
            <a:spLocks noGrp="1"/>
          </p:cNvSpPr>
          <p:nvPr>
            <p:ph type="dt" sz="half" idx="10"/>
          </p:nvPr>
        </p:nvSpPr>
        <p:spPr/>
        <p:txBody>
          <a:bodyPr/>
          <a:lstStyle/>
          <a:p>
            <a:fld id="{B8947929-05E3-488D-933B-9C75AD19F80D}" type="datetimeFigureOut">
              <a:rPr lang="en-US" smtClean="0"/>
              <a:pPr/>
              <a:t>7/8/2021</a:t>
            </a:fld>
            <a:endParaRPr lang="en-IN"/>
          </a:p>
        </p:txBody>
      </p:sp>
      <p:sp>
        <p:nvSpPr>
          <p:cNvPr id="4" name="Footer Placeholder 3">
            <a:extLst>
              <a:ext uri="{FF2B5EF4-FFF2-40B4-BE49-F238E27FC236}">
                <a16:creationId xmlns:a16="http://schemas.microsoft.com/office/drawing/2014/main" xmlns="" id="{D52EB0FB-8597-4028-9286-61E5D7754E94}"/>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xmlns="" id="{1679A054-3BBC-4A6E-B401-A58EFCEC769E}"/>
              </a:ext>
            </a:extLst>
          </p:cNvPr>
          <p:cNvSpPr>
            <a:spLocks noGrp="1"/>
          </p:cNvSpPr>
          <p:nvPr>
            <p:ph type="sldNum" sz="quarter" idx="12"/>
          </p:nvPr>
        </p:nvSpPr>
        <p:spPr/>
        <p:txBody>
          <a:bodyPr/>
          <a:lstStyle/>
          <a:p>
            <a:fld id="{246B601F-B67A-4A2F-8BD4-5956DFE2088D}" type="slidenum">
              <a:rPr lang="en-IN" smtClean="0"/>
              <a:pPr/>
              <a:t>‹#›</a:t>
            </a:fld>
            <a:endParaRPr lang="en-IN"/>
          </a:p>
        </p:txBody>
      </p:sp>
    </p:spTree>
    <p:extLst>
      <p:ext uri="{BB962C8B-B14F-4D97-AF65-F5344CB8AC3E}">
        <p14:creationId xmlns:p14="http://schemas.microsoft.com/office/powerpoint/2010/main" xmlns="" val="355797227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FE41FD88-1660-4FE5-8B04-372395FAAEE6}"/>
              </a:ext>
            </a:extLst>
          </p:cNvPr>
          <p:cNvSpPr>
            <a:spLocks noGrp="1"/>
          </p:cNvSpPr>
          <p:nvPr>
            <p:ph type="dt" sz="half" idx="10"/>
          </p:nvPr>
        </p:nvSpPr>
        <p:spPr/>
        <p:txBody>
          <a:bodyPr/>
          <a:lstStyle/>
          <a:p>
            <a:fld id="{B8947929-05E3-488D-933B-9C75AD19F80D}" type="datetimeFigureOut">
              <a:rPr lang="en-US" smtClean="0"/>
              <a:pPr/>
              <a:t>7/8/2021</a:t>
            </a:fld>
            <a:endParaRPr lang="en-IN"/>
          </a:p>
        </p:txBody>
      </p:sp>
      <p:sp>
        <p:nvSpPr>
          <p:cNvPr id="3" name="Footer Placeholder 2">
            <a:extLst>
              <a:ext uri="{FF2B5EF4-FFF2-40B4-BE49-F238E27FC236}">
                <a16:creationId xmlns:a16="http://schemas.microsoft.com/office/drawing/2014/main" xmlns="" id="{1AEC1753-3266-46C0-B557-EEC1F9A9BBBB}"/>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xmlns="" id="{8A02088D-33BF-4B8A-9A5E-910BAFA09D3D}"/>
              </a:ext>
            </a:extLst>
          </p:cNvPr>
          <p:cNvSpPr>
            <a:spLocks noGrp="1"/>
          </p:cNvSpPr>
          <p:nvPr>
            <p:ph type="sldNum" sz="quarter" idx="12"/>
          </p:nvPr>
        </p:nvSpPr>
        <p:spPr/>
        <p:txBody>
          <a:bodyPr/>
          <a:lstStyle/>
          <a:p>
            <a:fld id="{246B601F-B67A-4A2F-8BD4-5956DFE2088D}" type="slidenum">
              <a:rPr lang="en-IN" smtClean="0"/>
              <a:pPr/>
              <a:t>‹#›</a:t>
            </a:fld>
            <a:endParaRPr lang="en-IN"/>
          </a:p>
        </p:txBody>
      </p:sp>
    </p:spTree>
    <p:extLst>
      <p:ext uri="{BB962C8B-B14F-4D97-AF65-F5344CB8AC3E}">
        <p14:creationId xmlns:p14="http://schemas.microsoft.com/office/powerpoint/2010/main" xmlns="" val="352515788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EE2AF12-DDF2-4717-993F-D041923C92F6}"/>
              </a:ext>
            </a:extLst>
          </p:cNvPr>
          <p:cNvSpPr>
            <a:spLocks noGrp="1"/>
          </p:cNvSpPr>
          <p:nvPr>
            <p:ph type="title"/>
          </p:nvPr>
        </p:nvSpPr>
        <p:spPr>
          <a:xfrm>
            <a:off x="629841" y="457200"/>
            <a:ext cx="2949178" cy="1600200"/>
          </a:xfrm>
        </p:spPr>
        <p:txBody>
          <a:bodyPr anchor="b"/>
          <a:lstStyle>
            <a:lvl1pPr>
              <a:defRPr sz="24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xmlns="" id="{AA0E2853-225F-4566-BEAD-A7A4226D4FF9}"/>
              </a:ext>
            </a:extLst>
          </p:cNvPr>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xmlns="" id="{7F2E0D49-BBCD-49F2-89E4-E42D4E0A3490}"/>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xmlns="" id="{E4F38EFA-C1E4-465A-B9F5-7227BC3D67D8}"/>
              </a:ext>
            </a:extLst>
          </p:cNvPr>
          <p:cNvSpPr>
            <a:spLocks noGrp="1"/>
          </p:cNvSpPr>
          <p:nvPr>
            <p:ph type="dt" sz="half" idx="10"/>
          </p:nvPr>
        </p:nvSpPr>
        <p:spPr/>
        <p:txBody>
          <a:bodyPr/>
          <a:lstStyle/>
          <a:p>
            <a:fld id="{B8947929-05E3-488D-933B-9C75AD19F80D}" type="datetimeFigureOut">
              <a:rPr lang="en-US" smtClean="0"/>
              <a:pPr/>
              <a:t>7/8/2021</a:t>
            </a:fld>
            <a:endParaRPr lang="en-IN"/>
          </a:p>
        </p:txBody>
      </p:sp>
      <p:sp>
        <p:nvSpPr>
          <p:cNvPr id="6" name="Footer Placeholder 5">
            <a:extLst>
              <a:ext uri="{FF2B5EF4-FFF2-40B4-BE49-F238E27FC236}">
                <a16:creationId xmlns:a16="http://schemas.microsoft.com/office/drawing/2014/main" xmlns="" id="{0281C302-883A-445A-BACC-6B5A7153E3E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xmlns="" id="{E5C7ECB6-82DB-4B21-95BA-105C2C5CD2E9}"/>
              </a:ext>
            </a:extLst>
          </p:cNvPr>
          <p:cNvSpPr>
            <a:spLocks noGrp="1"/>
          </p:cNvSpPr>
          <p:nvPr>
            <p:ph type="sldNum" sz="quarter" idx="12"/>
          </p:nvPr>
        </p:nvSpPr>
        <p:spPr/>
        <p:txBody>
          <a:bodyPr/>
          <a:lstStyle/>
          <a:p>
            <a:fld id="{246B601F-B67A-4A2F-8BD4-5956DFE2088D}" type="slidenum">
              <a:rPr lang="en-IN" smtClean="0"/>
              <a:pPr/>
              <a:t>‹#›</a:t>
            </a:fld>
            <a:endParaRPr lang="en-IN"/>
          </a:p>
        </p:txBody>
      </p:sp>
    </p:spTree>
    <p:extLst>
      <p:ext uri="{BB962C8B-B14F-4D97-AF65-F5344CB8AC3E}">
        <p14:creationId xmlns:p14="http://schemas.microsoft.com/office/powerpoint/2010/main" xmlns="" val="366537436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8DF36ED-B3AB-4017-889F-A846D0FC81BD}"/>
              </a:ext>
            </a:extLst>
          </p:cNvPr>
          <p:cNvSpPr>
            <a:spLocks noGrp="1"/>
          </p:cNvSpPr>
          <p:nvPr>
            <p:ph type="title"/>
          </p:nvPr>
        </p:nvSpPr>
        <p:spPr>
          <a:xfrm>
            <a:off x="629841" y="457200"/>
            <a:ext cx="2949178" cy="1600200"/>
          </a:xfrm>
        </p:spPr>
        <p:txBody>
          <a:bodyPr anchor="b"/>
          <a:lstStyle>
            <a:lvl1pPr>
              <a:defRPr sz="24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xmlns="" id="{837BD418-B0CB-4EFA-9C40-0227F82EB53F}"/>
              </a:ext>
            </a:extLst>
          </p:cNvPr>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IN"/>
          </a:p>
        </p:txBody>
      </p:sp>
      <p:sp>
        <p:nvSpPr>
          <p:cNvPr id="4" name="Text Placeholder 3">
            <a:extLst>
              <a:ext uri="{FF2B5EF4-FFF2-40B4-BE49-F238E27FC236}">
                <a16:creationId xmlns:a16="http://schemas.microsoft.com/office/drawing/2014/main" xmlns="" id="{6B5EB358-488E-4059-BB8D-1ACAA275F60C}"/>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xmlns="" id="{EE56258F-0A6C-4EDD-A180-EDF8BAD14B0F}"/>
              </a:ext>
            </a:extLst>
          </p:cNvPr>
          <p:cNvSpPr>
            <a:spLocks noGrp="1"/>
          </p:cNvSpPr>
          <p:nvPr>
            <p:ph type="dt" sz="half" idx="10"/>
          </p:nvPr>
        </p:nvSpPr>
        <p:spPr/>
        <p:txBody>
          <a:bodyPr/>
          <a:lstStyle/>
          <a:p>
            <a:fld id="{B8947929-05E3-488D-933B-9C75AD19F80D}" type="datetimeFigureOut">
              <a:rPr lang="en-US" smtClean="0"/>
              <a:pPr/>
              <a:t>7/8/2021</a:t>
            </a:fld>
            <a:endParaRPr lang="en-IN"/>
          </a:p>
        </p:txBody>
      </p:sp>
      <p:sp>
        <p:nvSpPr>
          <p:cNvPr id="6" name="Footer Placeholder 5">
            <a:extLst>
              <a:ext uri="{FF2B5EF4-FFF2-40B4-BE49-F238E27FC236}">
                <a16:creationId xmlns:a16="http://schemas.microsoft.com/office/drawing/2014/main" xmlns="" id="{B2D6BD2C-31DB-4656-98AF-0DE593582A0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xmlns="" id="{FC9F762A-BB83-4DDA-85B3-6385F7209DD8}"/>
              </a:ext>
            </a:extLst>
          </p:cNvPr>
          <p:cNvSpPr>
            <a:spLocks noGrp="1"/>
          </p:cNvSpPr>
          <p:nvPr>
            <p:ph type="sldNum" sz="quarter" idx="12"/>
          </p:nvPr>
        </p:nvSpPr>
        <p:spPr/>
        <p:txBody>
          <a:bodyPr/>
          <a:lstStyle/>
          <a:p>
            <a:fld id="{246B601F-B67A-4A2F-8BD4-5956DFE2088D}" type="slidenum">
              <a:rPr lang="en-IN" smtClean="0"/>
              <a:pPr/>
              <a:t>‹#›</a:t>
            </a:fld>
            <a:endParaRPr lang="en-IN"/>
          </a:p>
        </p:txBody>
      </p:sp>
    </p:spTree>
    <p:extLst>
      <p:ext uri="{BB962C8B-B14F-4D97-AF65-F5344CB8AC3E}">
        <p14:creationId xmlns:p14="http://schemas.microsoft.com/office/powerpoint/2010/main" xmlns="" val="409621157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C53429A-85FD-4BDA-8083-E854B682CF44}"/>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xmlns="" id="{EB2663F9-F41E-4301-9374-0136B4524B7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9C5D1433-1844-4D21-A9E3-FAD1B1407EA2}"/>
              </a:ext>
            </a:extLst>
          </p:cNvPr>
          <p:cNvSpPr>
            <a:spLocks noGrp="1"/>
          </p:cNvSpPr>
          <p:nvPr>
            <p:ph type="dt" sz="half" idx="10"/>
          </p:nvPr>
        </p:nvSpPr>
        <p:spPr/>
        <p:txBody>
          <a:bodyPr/>
          <a:lstStyle/>
          <a:p>
            <a:fld id="{B8947929-05E3-488D-933B-9C75AD19F80D}" type="datetimeFigureOut">
              <a:rPr lang="en-US" smtClean="0"/>
              <a:pPr/>
              <a:t>7/8/2021</a:t>
            </a:fld>
            <a:endParaRPr lang="en-IN"/>
          </a:p>
        </p:txBody>
      </p:sp>
      <p:sp>
        <p:nvSpPr>
          <p:cNvPr id="5" name="Footer Placeholder 4">
            <a:extLst>
              <a:ext uri="{FF2B5EF4-FFF2-40B4-BE49-F238E27FC236}">
                <a16:creationId xmlns:a16="http://schemas.microsoft.com/office/drawing/2014/main" xmlns="" id="{C81B13A4-EB47-4CF8-9D52-C5E9C7C9786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F6DF6E73-F40B-4810-8490-2B8A9073122A}"/>
              </a:ext>
            </a:extLst>
          </p:cNvPr>
          <p:cNvSpPr>
            <a:spLocks noGrp="1"/>
          </p:cNvSpPr>
          <p:nvPr>
            <p:ph type="sldNum" sz="quarter" idx="12"/>
          </p:nvPr>
        </p:nvSpPr>
        <p:spPr/>
        <p:txBody>
          <a:bodyPr/>
          <a:lstStyle/>
          <a:p>
            <a:fld id="{246B601F-B67A-4A2F-8BD4-5956DFE2088D}" type="slidenum">
              <a:rPr lang="en-IN" smtClean="0"/>
              <a:pPr/>
              <a:t>‹#›</a:t>
            </a:fld>
            <a:endParaRPr lang="en-IN"/>
          </a:p>
        </p:txBody>
      </p:sp>
    </p:spTree>
    <p:extLst>
      <p:ext uri="{BB962C8B-B14F-4D97-AF65-F5344CB8AC3E}">
        <p14:creationId xmlns:p14="http://schemas.microsoft.com/office/powerpoint/2010/main" xmlns="" val="73034302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3A955AFD-5018-4AEC-9EC4-1C52CE514424}"/>
              </a:ext>
            </a:extLst>
          </p:cNvPr>
          <p:cNvSpPr>
            <a:spLocks noGrp="1"/>
          </p:cNvSpPr>
          <p:nvPr>
            <p:ph type="title" orient="vert"/>
          </p:nvPr>
        </p:nvSpPr>
        <p:spPr>
          <a:xfrm>
            <a:off x="6543675" y="365125"/>
            <a:ext cx="1971675"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xmlns="" id="{49815353-39C2-4B30-AF50-B7D891B4BC37}"/>
              </a:ext>
            </a:extLst>
          </p:cNvPr>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EF8360B1-6206-4D0B-A1DE-A2C01AEAAB05}"/>
              </a:ext>
            </a:extLst>
          </p:cNvPr>
          <p:cNvSpPr>
            <a:spLocks noGrp="1"/>
          </p:cNvSpPr>
          <p:nvPr>
            <p:ph type="dt" sz="half" idx="10"/>
          </p:nvPr>
        </p:nvSpPr>
        <p:spPr/>
        <p:txBody>
          <a:bodyPr/>
          <a:lstStyle/>
          <a:p>
            <a:fld id="{B8947929-05E3-488D-933B-9C75AD19F80D}" type="datetimeFigureOut">
              <a:rPr lang="en-US" smtClean="0"/>
              <a:pPr/>
              <a:t>7/8/2021</a:t>
            </a:fld>
            <a:endParaRPr lang="en-IN"/>
          </a:p>
        </p:txBody>
      </p:sp>
      <p:sp>
        <p:nvSpPr>
          <p:cNvPr id="5" name="Footer Placeholder 4">
            <a:extLst>
              <a:ext uri="{FF2B5EF4-FFF2-40B4-BE49-F238E27FC236}">
                <a16:creationId xmlns:a16="http://schemas.microsoft.com/office/drawing/2014/main" xmlns="" id="{F7B2B9A6-0E06-4EFC-9DCC-E599B5CF014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57CF6F76-3BC7-4695-A555-F60DD74F08A5}"/>
              </a:ext>
            </a:extLst>
          </p:cNvPr>
          <p:cNvSpPr>
            <a:spLocks noGrp="1"/>
          </p:cNvSpPr>
          <p:nvPr>
            <p:ph type="sldNum" sz="quarter" idx="12"/>
          </p:nvPr>
        </p:nvSpPr>
        <p:spPr/>
        <p:txBody>
          <a:bodyPr/>
          <a:lstStyle/>
          <a:p>
            <a:fld id="{246B601F-B67A-4A2F-8BD4-5956DFE2088D}" type="slidenum">
              <a:rPr lang="en-IN" smtClean="0"/>
              <a:pPr/>
              <a:t>‹#›</a:t>
            </a:fld>
            <a:endParaRPr lang="en-IN"/>
          </a:p>
        </p:txBody>
      </p:sp>
    </p:spTree>
    <p:extLst>
      <p:ext uri="{BB962C8B-B14F-4D97-AF65-F5344CB8AC3E}">
        <p14:creationId xmlns:p14="http://schemas.microsoft.com/office/powerpoint/2010/main" xmlns="" val="19870058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8" name="Picture 7" descr="Celestia-R1---OverlayContentSD.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3956" y="0"/>
            <a:ext cx="9118600" cy="6858000"/>
          </a:xfrm>
          <a:prstGeom prst="rect">
            <a:avLst/>
          </a:prstGeom>
        </p:spPr>
      </p:pic>
      <p:sp>
        <p:nvSpPr>
          <p:cNvPr id="2" name="Title 1"/>
          <p:cNvSpPr>
            <a:spLocks noGrp="1"/>
          </p:cNvSpPr>
          <p:nvPr>
            <p:ph type="title"/>
          </p:nvPr>
        </p:nvSpPr>
        <p:spPr>
          <a:xfrm>
            <a:off x="457202" y="3308581"/>
            <a:ext cx="77724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457201" y="4777381"/>
            <a:ext cx="7772400" cy="860400"/>
          </a:xfrm>
        </p:spPr>
        <p:txBody>
          <a:bodyPr anchor="t">
            <a:normAutofit/>
          </a:bodyPr>
          <a:lstStyle>
            <a:lvl1pPr marL="0" indent="0" algn="l">
              <a:buNone/>
              <a:defRPr sz="18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8947929-05E3-488D-933B-9C75AD19F80D}" type="datetimeFigureOut">
              <a:rPr lang="en-US" smtClean="0"/>
              <a:pPr/>
              <a:t>7/8/2021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46B601F-B67A-4A2F-8BD4-5956DFE2088D}" type="slidenum">
              <a:rPr lang="en-IN" smtClean="0"/>
              <a:pPr/>
              <a:t>‹#›</a:t>
            </a:fld>
            <a:endParaRPr lang="en-IN"/>
          </a:p>
        </p:txBody>
      </p:sp>
    </p:spTree>
    <p:extLst>
      <p:ext uri="{BB962C8B-B14F-4D97-AF65-F5344CB8AC3E}">
        <p14:creationId xmlns:p14="http://schemas.microsoft.com/office/powerpoint/2010/main" xmlns="" val="31677682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Celestia-R1---OverlayContentSD.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3956" y="0"/>
            <a:ext cx="91186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457201" y="2142068"/>
            <a:ext cx="3813048" cy="364913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416553" y="2142068"/>
            <a:ext cx="3813048" cy="364913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8947929-05E3-488D-933B-9C75AD19F80D}" type="datetimeFigureOut">
              <a:rPr lang="en-US" smtClean="0"/>
              <a:pPr/>
              <a:t>7/8/2021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46B601F-B67A-4A2F-8BD4-5956DFE2088D}" type="slidenum">
              <a:rPr lang="en-IN" smtClean="0"/>
              <a:pPr/>
              <a:t>‹#›</a:t>
            </a:fld>
            <a:endParaRPr lang="en-IN"/>
          </a:p>
        </p:txBody>
      </p:sp>
    </p:spTree>
    <p:extLst>
      <p:ext uri="{BB962C8B-B14F-4D97-AF65-F5344CB8AC3E}">
        <p14:creationId xmlns:p14="http://schemas.microsoft.com/office/powerpoint/2010/main" xmlns="" val="41069948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3" name="Picture 12" descr="Celestia-R1---OverlayContentSD.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3956" y="0"/>
            <a:ext cx="9118600" cy="6858000"/>
          </a:xfrm>
          <a:prstGeom prst="rect">
            <a:avLst/>
          </a:prstGeom>
        </p:spPr>
      </p:pic>
      <p:sp>
        <p:nvSpPr>
          <p:cNvPr id="2" name="Title 1"/>
          <p:cNvSpPr>
            <a:spLocks noGrp="1"/>
          </p:cNvSpPr>
          <p:nvPr>
            <p:ph type="title"/>
          </p:nvPr>
        </p:nvSpPr>
        <p:spPr/>
        <p:txBody>
          <a:bodyPr>
            <a:normAutofit/>
          </a:bodyPr>
          <a:lstStyle>
            <a:lvl1pPr>
              <a:defRPr sz="3200"/>
            </a:lvl1pPr>
          </a:lstStyle>
          <a:p>
            <a:r>
              <a:rPr lang="en-US"/>
              <a:t>Click to edit Master title style</a:t>
            </a:r>
            <a:endParaRPr lang="en-US" dirty="0"/>
          </a:p>
        </p:txBody>
      </p:sp>
      <p:sp>
        <p:nvSpPr>
          <p:cNvPr id="3" name="Text Placeholder 2"/>
          <p:cNvSpPr>
            <a:spLocks noGrp="1"/>
          </p:cNvSpPr>
          <p:nvPr>
            <p:ph type="body" idx="1"/>
          </p:nvPr>
        </p:nvSpPr>
        <p:spPr>
          <a:xfrm>
            <a:off x="743480" y="2218267"/>
            <a:ext cx="354060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870201"/>
            <a:ext cx="3813048"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711120" y="2218267"/>
            <a:ext cx="3518480"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416552" y="2870201"/>
            <a:ext cx="3813048"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8947929-05E3-488D-933B-9C75AD19F80D}" type="datetimeFigureOut">
              <a:rPr lang="en-US" smtClean="0"/>
              <a:pPr/>
              <a:t>7/8/2021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246B601F-B67A-4A2F-8BD4-5956DFE2088D}" type="slidenum">
              <a:rPr lang="en-IN" smtClean="0"/>
              <a:pPr/>
              <a:t>‹#›</a:t>
            </a:fld>
            <a:endParaRPr lang="en-IN"/>
          </a:p>
        </p:txBody>
      </p:sp>
    </p:spTree>
    <p:extLst>
      <p:ext uri="{BB962C8B-B14F-4D97-AF65-F5344CB8AC3E}">
        <p14:creationId xmlns:p14="http://schemas.microsoft.com/office/powerpoint/2010/main" xmlns="" val="32386879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SD.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3956" y="0"/>
            <a:ext cx="9118600" cy="6858000"/>
          </a:xfrm>
          <a:prstGeom prst="rect">
            <a:avLst/>
          </a:prstGeom>
        </p:spPr>
      </p:pic>
      <p:sp>
        <p:nvSpPr>
          <p:cNvPr id="2" name="Title 1"/>
          <p:cNvSpPr>
            <a:spLocks noGrp="1"/>
          </p:cNvSpPr>
          <p:nvPr>
            <p:ph type="title"/>
          </p:nvPr>
        </p:nvSpPr>
        <p:spPr>
          <a:xfrm>
            <a:off x="457201" y="609601"/>
            <a:ext cx="7772400" cy="1456267"/>
          </a:xfrm>
        </p:spPr>
        <p:txBody>
          <a:bodyPr>
            <a:normAutofit/>
          </a:bodyPr>
          <a:lstStyle>
            <a:lvl1pPr>
              <a:defRPr sz="3200"/>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8947929-05E3-488D-933B-9C75AD19F80D}" type="datetimeFigureOut">
              <a:rPr lang="en-US" smtClean="0"/>
              <a:pPr/>
              <a:t>7/8/2021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246B601F-B67A-4A2F-8BD4-5956DFE2088D}" type="slidenum">
              <a:rPr lang="en-IN" smtClean="0"/>
              <a:pPr/>
              <a:t>‹#›</a:t>
            </a:fld>
            <a:endParaRPr lang="en-IN"/>
          </a:p>
        </p:txBody>
      </p:sp>
    </p:spTree>
    <p:extLst>
      <p:ext uri="{BB962C8B-B14F-4D97-AF65-F5344CB8AC3E}">
        <p14:creationId xmlns:p14="http://schemas.microsoft.com/office/powerpoint/2010/main" xmlns="" val="17948855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SD.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3956" y="0"/>
            <a:ext cx="9118600" cy="6858000"/>
          </a:xfrm>
          <a:prstGeom prst="rect">
            <a:avLst/>
          </a:prstGeom>
        </p:spPr>
      </p:pic>
      <p:sp>
        <p:nvSpPr>
          <p:cNvPr id="2" name="Date Placeholder 1"/>
          <p:cNvSpPr>
            <a:spLocks noGrp="1"/>
          </p:cNvSpPr>
          <p:nvPr>
            <p:ph type="dt" sz="half" idx="10"/>
          </p:nvPr>
        </p:nvSpPr>
        <p:spPr/>
        <p:txBody>
          <a:bodyPr/>
          <a:lstStyle/>
          <a:p>
            <a:fld id="{B8947929-05E3-488D-933B-9C75AD19F80D}" type="datetimeFigureOut">
              <a:rPr lang="en-US" smtClean="0"/>
              <a:pPr/>
              <a:t>7/8/2021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246B601F-B67A-4A2F-8BD4-5956DFE2088D}" type="slidenum">
              <a:rPr lang="en-IN" smtClean="0"/>
              <a:pPr/>
              <a:t>‹#›</a:t>
            </a:fld>
            <a:endParaRPr lang="en-IN"/>
          </a:p>
        </p:txBody>
      </p:sp>
    </p:spTree>
    <p:extLst>
      <p:ext uri="{BB962C8B-B14F-4D97-AF65-F5344CB8AC3E}">
        <p14:creationId xmlns:p14="http://schemas.microsoft.com/office/powerpoint/2010/main" xmlns="" val="22501309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2" name="Picture 11" descr="Celestia-R1---OverlayContentSD.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3956" y="0"/>
            <a:ext cx="9118600" cy="6858000"/>
          </a:xfrm>
          <a:prstGeom prst="rect">
            <a:avLst/>
          </a:prstGeom>
        </p:spPr>
      </p:pic>
      <p:sp>
        <p:nvSpPr>
          <p:cNvPr id="2" name="Title 1"/>
          <p:cNvSpPr>
            <a:spLocks noGrp="1"/>
          </p:cNvSpPr>
          <p:nvPr>
            <p:ph type="title"/>
          </p:nvPr>
        </p:nvSpPr>
        <p:spPr>
          <a:xfrm>
            <a:off x="461718" y="1557868"/>
            <a:ext cx="2862910" cy="1439332"/>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3606144" y="609601"/>
            <a:ext cx="4627975" cy="5181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61718" y="2997200"/>
            <a:ext cx="2862910" cy="184573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8947929-05E3-488D-933B-9C75AD19F80D}" type="datetimeFigureOut">
              <a:rPr lang="en-US" smtClean="0"/>
              <a:pPr/>
              <a:t>7/8/2021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46B601F-B67A-4A2F-8BD4-5956DFE2088D}" type="slidenum">
              <a:rPr lang="en-IN" smtClean="0"/>
              <a:pPr/>
              <a:t>‹#›</a:t>
            </a:fld>
            <a:endParaRPr lang="en-IN"/>
          </a:p>
        </p:txBody>
      </p:sp>
    </p:spTree>
    <p:extLst>
      <p:ext uri="{BB962C8B-B14F-4D97-AF65-F5344CB8AC3E}">
        <p14:creationId xmlns:p14="http://schemas.microsoft.com/office/powerpoint/2010/main" xmlns="" val="22365776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1" name="Picture 10" descr="Celestia-R1---OverlayContentSD.png"/>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3956" y="0"/>
            <a:ext cx="9118600" cy="6858000"/>
          </a:xfrm>
          <a:prstGeom prst="rect">
            <a:avLst/>
          </a:prstGeom>
        </p:spPr>
      </p:pic>
      <p:sp>
        <p:nvSpPr>
          <p:cNvPr id="2" name="Title 1"/>
          <p:cNvSpPr>
            <a:spLocks noGrp="1"/>
          </p:cNvSpPr>
          <p:nvPr>
            <p:ph type="title"/>
          </p:nvPr>
        </p:nvSpPr>
        <p:spPr>
          <a:xfrm>
            <a:off x="462128" y="1735672"/>
            <a:ext cx="4097204" cy="1371600"/>
          </a:xfrm>
        </p:spPr>
        <p:txBody>
          <a:bodyPr anchor="b">
            <a:normAutofit/>
          </a:bodyPr>
          <a:lstStyle>
            <a:lvl1pPr algn="l">
              <a:defRPr sz="24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5029200" y="914400"/>
            <a:ext cx="3200400"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vert="horz" lIns="91440" tIns="45720" rIns="91440" bIns="45720" rtlCol="0" anchor="t">
            <a:normAutofit/>
          </a:bodyPr>
          <a:lstStyle>
            <a:lvl1pPr>
              <a:defRPr lang="en-US" sz="1600" dirty="0"/>
            </a:lvl1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a:xfrm>
            <a:off x="462128" y="3107272"/>
            <a:ext cx="4097204"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8947929-05E3-488D-933B-9C75AD19F80D}" type="datetimeFigureOut">
              <a:rPr lang="en-US" smtClean="0"/>
              <a:pPr/>
              <a:t>7/8/2021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46B601F-B67A-4A2F-8BD4-5956DFE2088D}" type="slidenum">
              <a:rPr lang="en-IN" smtClean="0"/>
              <a:pPr/>
              <a:t>‹#›</a:t>
            </a:fld>
            <a:endParaRPr lang="en-IN"/>
          </a:p>
        </p:txBody>
      </p:sp>
    </p:spTree>
    <p:extLst>
      <p:ext uri="{BB962C8B-B14F-4D97-AF65-F5344CB8AC3E}">
        <p14:creationId xmlns:p14="http://schemas.microsoft.com/office/powerpoint/2010/main" xmlns="" val="31882124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theme" Target="../theme/theme2.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609601"/>
            <a:ext cx="7772400"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457200" y="2142068"/>
            <a:ext cx="7772400" cy="3649133"/>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523712" y="5870576"/>
            <a:ext cx="1212173"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8947929-05E3-488D-933B-9C75AD19F80D}" type="datetimeFigureOut">
              <a:rPr lang="en-US" smtClean="0"/>
              <a:pPr/>
              <a:t>7/8/2021</a:t>
            </a:fld>
            <a:endParaRPr lang="en-IN"/>
          </a:p>
        </p:txBody>
      </p:sp>
      <p:sp>
        <p:nvSpPr>
          <p:cNvPr id="5" name="Footer Placeholder 4"/>
          <p:cNvSpPr>
            <a:spLocks noGrp="1"/>
          </p:cNvSpPr>
          <p:nvPr>
            <p:ph type="ftr" sz="quarter" idx="3"/>
          </p:nvPr>
        </p:nvSpPr>
        <p:spPr>
          <a:xfrm>
            <a:off x="457200" y="5870576"/>
            <a:ext cx="5990311"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IN"/>
          </a:p>
        </p:txBody>
      </p:sp>
      <p:sp>
        <p:nvSpPr>
          <p:cNvPr id="6" name="Slide Number Placeholder 5"/>
          <p:cNvSpPr>
            <a:spLocks noGrp="1"/>
          </p:cNvSpPr>
          <p:nvPr>
            <p:ph type="sldNum" sz="quarter" idx="4"/>
          </p:nvPr>
        </p:nvSpPr>
        <p:spPr>
          <a:xfrm>
            <a:off x="7812085" y="5870576"/>
            <a:ext cx="417516"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246B601F-B67A-4A2F-8BD4-5956DFE2088D}" type="slidenum">
              <a:rPr lang="en-IN" smtClean="0"/>
              <a:pPr/>
              <a:t>‹#›</a:t>
            </a:fld>
            <a:endParaRPr lang="en-IN"/>
          </a:p>
        </p:txBody>
      </p:sp>
    </p:spTree>
    <p:extLst>
      <p:ext uri="{BB962C8B-B14F-4D97-AF65-F5344CB8AC3E}">
        <p14:creationId xmlns:p14="http://schemas.microsoft.com/office/powerpoint/2010/main" xmlns="" val="1193844512"/>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32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89889D07-B689-4D78-B9AB-7836C27834A9}"/>
              </a:ext>
            </a:extLst>
          </p:cNvPr>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xmlns="" id="{BFDA9902-5A0F-4B01-A584-3585214306FD}"/>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F13972FD-A65A-416E-BC29-7EB9B42FE98C}"/>
              </a:ext>
            </a:extLst>
          </p:cNvPr>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B8947929-05E3-488D-933B-9C75AD19F80D}" type="datetimeFigureOut">
              <a:rPr lang="en-US" smtClean="0"/>
              <a:pPr/>
              <a:t>7/8/2021</a:t>
            </a:fld>
            <a:endParaRPr lang="en-IN"/>
          </a:p>
        </p:txBody>
      </p:sp>
      <p:sp>
        <p:nvSpPr>
          <p:cNvPr id="5" name="Footer Placeholder 4">
            <a:extLst>
              <a:ext uri="{FF2B5EF4-FFF2-40B4-BE49-F238E27FC236}">
                <a16:creationId xmlns:a16="http://schemas.microsoft.com/office/drawing/2014/main" xmlns="" id="{DDE53E05-4408-4B3A-862E-07BDF725A8E5}"/>
              </a:ext>
            </a:extLst>
          </p:cNvPr>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xmlns="" id="{9CC0AF2D-4DBF-4D5A-9A8F-7B72A8A9AEE5}"/>
              </a:ext>
            </a:extLst>
          </p:cNvPr>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246B601F-B67A-4A2F-8BD4-5956DFE2088D}" type="slidenum">
              <a:rPr lang="en-IN" smtClean="0"/>
              <a:pPr/>
              <a:t>‹#›</a:t>
            </a:fld>
            <a:endParaRPr lang="en-IN"/>
          </a:p>
        </p:txBody>
      </p:sp>
    </p:spTree>
    <p:extLst>
      <p:ext uri="{BB962C8B-B14F-4D97-AF65-F5344CB8AC3E}">
        <p14:creationId xmlns:p14="http://schemas.microsoft.com/office/powerpoint/2010/main" xmlns="" val="448875210"/>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47E5CA3-5A3F-4A63-BCB6-D12F19DA73B8}"/>
              </a:ext>
            </a:extLst>
          </p:cNvPr>
          <p:cNvSpPr>
            <a:spLocks noGrp="1"/>
          </p:cNvSpPr>
          <p:nvPr>
            <p:ph type="title"/>
          </p:nvPr>
        </p:nvSpPr>
        <p:spPr/>
        <p:txBody>
          <a:bodyPr/>
          <a:lstStyle/>
          <a:p>
            <a:r>
              <a:rPr lang="en-IN" b="1" dirty="0">
                <a:latin typeface="Times New Roman" panose="02020603050405020304" pitchFamily="18" charset="0"/>
                <a:cs typeface="Times New Roman" panose="02020603050405020304" pitchFamily="18" charset="0"/>
              </a:rPr>
              <a:t>Motivation</a:t>
            </a:r>
          </a:p>
        </p:txBody>
      </p:sp>
      <p:sp>
        <p:nvSpPr>
          <p:cNvPr id="3" name="Content Placeholder 2">
            <a:extLst>
              <a:ext uri="{FF2B5EF4-FFF2-40B4-BE49-F238E27FC236}">
                <a16:creationId xmlns:a16="http://schemas.microsoft.com/office/drawing/2014/main" xmlns="" id="{05F4DF06-C819-4E5D-BD7B-0ED8C351C2E4}"/>
              </a:ext>
            </a:extLst>
          </p:cNvPr>
          <p:cNvSpPr>
            <a:spLocks noGrp="1"/>
          </p:cNvSpPr>
          <p:nvPr>
            <p:ph idx="1"/>
          </p:nvPr>
        </p:nvSpPr>
        <p:spPr/>
        <p:txBody>
          <a:bodyPr>
            <a:normAutofit/>
          </a:bodyPr>
          <a:lstStyle/>
          <a:p>
            <a:r>
              <a:rPr lang="en-IN" sz="1800" dirty="0">
                <a:solidFill>
                  <a:schemeClr val="tx1"/>
                </a:solidFill>
                <a:latin typeface="Times New Roman" pitchFamily="18" charset="0"/>
                <a:cs typeface="Times New Roman" pitchFamily="18" charset="0"/>
              </a:rPr>
              <a:t>Contemporary developments in computer vision and artificial intelligence show promise to greatly improve the lives of those with disabilities. </a:t>
            </a:r>
          </a:p>
          <a:p>
            <a:r>
              <a:rPr lang="en-IN" sz="1800" dirty="0">
                <a:solidFill>
                  <a:schemeClr val="tx1"/>
                </a:solidFill>
                <a:latin typeface="Times New Roman" pitchFamily="18" charset="0"/>
                <a:cs typeface="Times New Roman" pitchFamily="18" charset="0"/>
              </a:rPr>
              <a:t>Blindness or vision impairment, one of the top ten disabilities among men and women.</a:t>
            </a:r>
          </a:p>
          <a:p>
            <a:r>
              <a:rPr lang="en-IN" sz="1800" dirty="0">
                <a:solidFill>
                  <a:schemeClr val="tx1"/>
                </a:solidFill>
                <a:latin typeface="Times New Roman" pitchFamily="18" charset="0"/>
                <a:cs typeface="Times New Roman" pitchFamily="18" charset="0"/>
              </a:rPr>
              <a:t>A-cording to the World Health Organization, 285 million people around the world live with moderate to severe vision impairment. </a:t>
            </a:r>
          </a:p>
          <a:p>
            <a:r>
              <a:rPr lang="en-IN" sz="1800" dirty="0">
                <a:solidFill>
                  <a:schemeClr val="tx1"/>
                </a:solidFill>
                <a:latin typeface="Times New Roman" pitchFamily="18" charset="0"/>
                <a:cs typeface="Times New Roman" pitchFamily="18" charset="0"/>
              </a:rPr>
              <a:t>Accessible visual information is of paramount importance to improve independence and there is a pressing need to develop smart automated systems to assist their navigation, specifically in unfamiliar healthcare environments, such as clinics, hospitals, and urgent cares</a:t>
            </a:r>
            <a:r>
              <a:rPr lang="en-IN" dirty="0">
                <a:latin typeface="Times New Roman" pitchFamily="18" charset="0"/>
                <a:cs typeface="Times New Roman" pitchFamily="18" charset="0"/>
              </a:rPr>
              <a:t>.</a:t>
            </a:r>
            <a:endParaRPr lang="en-IN" sz="1800" dirty="0">
              <a:solidFill>
                <a:schemeClr val="tx1"/>
              </a:solidFill>
              <a:latin typeface="Times New Roman" pitchFamily="18" charset="0"/>
              <a:cs typeface="Times New Roman" pitchFamily="18" charset="0"/>
            </a:endParaRPr>
          </a:p>
          <a:p>
            <a:endParaRPr lang="en-IN" dirty="0"/>
          </a:p>
        </p:txBody>
      </p:sp>
    </p:spTree>
    <p:extLst>
      <p:ext uri="{BB962C8B-B14F-4D97-AF65-F5344CB8AC3E}">
        <p14:creationId xmlns:p14="http://schemas.microsoft.com/office/powerpoint/2010/main" xmlns="" val="7669981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7EE4FA4-06FD-4080-8C83-93DD5B29317C}"/>
              </a:ext>
            </a:extLst>
          </p:cNvPr>
          <p:cNvSpPr>
            <a:spLocks noGrp="1"/>
          </p:cNvSpPr>
          <p:nvPr>
            <p:ph type="title"/>
          </p:nvPr>
        </p:nvSpPr>
        <p:spPr/>
        <p:txBody>
          <a:bodyPr/>
          <a:lstStyle/>
          <a:p>
            <a:r>
              <a:rPr lang="en-IN" dirty="0"/>
              <a:t>Dataset</a:t>
            </a:r>
          </a:p>
        </p:txBody>
      </p:sp>
      <p:sp>
        <p:nvSpPr>
          <p:cNvPr id="3" name="Content Placeholder 2">
            <a:extLst>
              <a:ext uri="{FF2B5EF4-FFF2-40B4-BE49-F238E27FC236}">
                <a16:creationId xmlns:a16="http://schemas.microsoft.com/office/drawing/2014/main" xmlns="" id="{03DB83AF-450E-4485-9174-10E814C25989}"/>
              </a:ext>
            </a:extLst>
          </p:cNvPr>
          <p:cNvSpPr>
            <a:spLocks noGrp="1"/>
          </p:cNvSpPr>
          <p:nvPr>
            <p:ph idx="1"/>
          </p:nvPr>
        </p:nvSpPr>
        <p:spPr>
          <a:xfrm>
            <a:off x="457200" y="2492896"/>
            <a:ext cx="3826768" cy="2803122"/>
          </a:xfrm>
        </p:spPr>
        <p:txBody>
          <a:bodyPr/>
          <a:lstStyle/>
          <a:p>
            <a:r>
              <a:rPr lang="en-IN" dirty="0"/>
              <a:t>Here we use a structured dataset with 13184 samples.</a:t>
            </a:r>
          </a:p>
          <a:p>
            <a:r>
              <a:rPr lang="en-IN" dirty="0"/>
              <a:t>Image Dataset contains 3 types of data</a:t>
            </a:r>
          </a:p>
          <a:p>
            <a:pPr lvl="1"/>
            <a:r>
              <a:rPr lang="en-IN" dirty="0"/>
              <a:t>Brand image</a:t>
            </a:r>
          </a:p>
          <a:p>
            <a:pPr lvl="1"/>
            <a:r>
              <a:rPr lang="en-IN" dirty="0"/>
              <a:t>Product image</a:t>
            </a:r>
          </a:p>
          <a:p>
            <a:pPr lvl="1"/>
            <a:r>
              <a:rPr lang="en-IN" dirty="0"/>
              <a:t>Shelf image</a:t>
            </a:r>
          </a:p>
          <a:p>
            <a:pPr marL="457200" lvl="1" indent="0" algn="just">
              <a:buNone/>
            </a:pPr>
            <a:endParaRPr lang="en-IN" dirty="0"/>
          </a:p>
          <a:p>
            <a:pPr marL="457200" lvl="1" indent="0">
              <a:buNone/>
            </a:pPr>
            <a:endParaRPr lang="en-IN" dirty="0"/>
          </a:p>
        </p:txBody>
      </p:sp>
      <p:pic>
        <p:nvPicPr>
          <p:cNvPr id="4" name="Content Placeholder 4">
            <a:extLst>
              <a:ext uri="{FF2B5EF4-FFF2-40B4-BE49-F238E27FC236}">
                <a16:creationId xmlns:a16="http://schemas.microsoft.com/office/drawing/2014/main" xmlns="" id="{C697EFC4-F0D1-4314-8AF6-C47F2AB80430}"/>
              </a:ext>
            </a:extLst>
          </p:cNvPr>
          <p:cNvPicPr>
            <a:picLocks noChangeAspect="1"/>
          </p:cNvPicPr>
          <p:nvPr/>
        </p:nvPicPr>
        <p:blipFill rotWithShape="1">
          <a:blip r:embed="rId2" cstate="print"/>
          <a:srcRect l="10081" t="15546"/>
          <a:stretch/>
        </p:blipFill>
        <p:spPr>
          <a:xfrm>
            <a:off x="5302424" y="1803142"/>
            <a:ext cx="3384376" cy="2091315"/>
          </a:xfrm>
          <a:prstGeom prst="rect">
            <a:avLst/>
          </a:prstGeom>
        </p:spPr>
      </p:pic>
      <p:sp>
        <p:nvSpPr>
          <p:cNvPr id="5" name="TextBox 4">
            <a:extLst>
              <a:ext uri="{FF2B5EF4-FFF2-40B4-BE49-F238E27FC236}">
                <a16:creationId xmlns:a16="http://schemas.microsoft.com/office/drawing/2014/main" xmlns="" id="{EFBF1BDA-83BC-4881-A290-60BD8CE39997}"/>
              </a:ext>
            </a:extLst>
          </p:cNvPr>
          <p:cNvSpPr txBox="1"/>
          <p:nvPr/>
        </p:nvSpPr>
        <p:spPr>
          <a:xfrm>
            <a:off x="459836" y="4834353"/>
            <a:ext cx="3826768" cy="923330"/>
          </a:xfrm>
          <a:prstGeom prst="rect">
            <a:avLst/>
          </a:prstGeom>
          <a:noFill/>
        </p:spPr>
        <p:txBody>
          <a:bodyPr wrap="square" rtlCol="0">
            <a:spAutoFit/>
          </a:bodyPr>
          <a:lstStyle/>
          <a:p>
            <a:pPr marL="285750" indent="-285750">
              <a:buFont typeface="Arial" panose="020B0604020202020204" pitchFamily="34" charset="0"/>
              <a:buChar char="•"/>
            </a:pPr>
            <a:r>
              <a:rPr lang="en-IN" dirty="0"/>
              <a:t>Dataset also contains the information about the </a:t>
            </a:r>
            <a:r>
              <a:rPr lang="en-IN" dirty="0" err="1"/>
              <a:t>dimentions</a:t>
            </a:r>
            <a:r>
              <a:rPr lang="en-IN" dirty="0"/>
              <a:t> of each product from the images.</a:t>
            </a:r>
          </a:p>
        </p:txBody>
      </p:sp>
      <p:pic>
        <p:nvPicPr>
          <p:cNvPr id="7" name="Picture 6">
            <a:extLst>
              <a:ext uri="{FF2B5EF4-FFF2-40B4-BE49-F238E27FC236}">
                <a16:creationId xmlns:a16="http://schemas.microsoft.com/office/drawing/2014/main" xmlns="" id="{D33372AD-AA3E-4DF8-AFA3-B7AEDE05D8B1}"/>
              </a:ext>
            </a:extLst>
          </p:cNvPr>
          <p:cNvPicPr>
            <a:picLocks noChangeAspect="1"/>
          </p:cNvPicPr>
          <p:nvPr/>
        </p:nvPicPr>
        <p:blipFill>
          <a:blip r:embed="rId3" cstate="print"/>
          <a:stretch>
            <a:fillRect/>
          </a:stretch>
        </p:blipFill>
        <p:spPr>
          <a:xfrm>
            <a:off x="5299382" y="4250360"/>
            <a:ext cx="3381740" cy="2091315"/>
          </a:xfrm>
          <a:prstGeom prst="rect">
            <a:avLst/>
          </a:prstGeom>
        </p:spPr>
      </p:pic>
    </p:spTree>
    <p:extLst>
      <p:ext uri="{BB962C8B-B14F-4D97-AF65-F5344CB8AC3E}">
        <p14:creationId xmlns:p14="http://schemas.microsoft.com/office/powerpoint/2010/main" xmlns="" val="30951708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63042DF-7A40-4724-80D6-AA66F1EC2984}"/>
              </a:ext>
            </a:extLst>
          </p:cNvPr>
          <p:cNvSpPr>
            <a:spLocks noGrp="1"/>
          </p:cNvSpPr>
          <p:nvPr>
            <p:ph type="title"/>
          </p:nvPr>
        </p:nvSpPr>
        <p:spPr/>
        <p:txBody>
          <a:bodyPr/>
          <a:lstStyle/>
          <a:p>
            <a:r>
              <a:rPr lang="en-IN" dirty="0"/>
              <a:t>Dataset</a:t>
            </a:r>
          </a:p>
        </p:txBody>
      </p:sp>
      <p:pic>
        <p:nvPicPr>
          <p:cNvPr id="5" name="Content Placeholder 4">
            <a:extLst>
              <a:ext uri="{FF2B5EF4-FFF2-40B4-BE49-F238E27FC236}">
                <a16:creationId xmlns:a16="http://schemas.microsoft.com/office/drawing/2014/main" xmlns="" id="{7282143D-998C-4E76-9682-E349F59C3D57}"/>
              </a:ext>
            </a:extLst>
          </p:cNvPr>
          <p:cNvPicPr>
            <a:picLocks noGrp="1" noChangeAspect="1"/>
          </p:cNvPicPr>
          <p:nvPr>
            <p:ph idx="1"/>
          </p:nvPr>
        </p:nvPicPr>
        <p:blipFill>
          <a:blip r:embed="rId2"/>
          <a:stretch>
            <a:fillRect/>
          </a:stretch>
        </p:blipFill>
        <p:spPr>
          <a:xfrm>
            <a:off x="451317" y="1988840"/>
            <a:ext cx="8372475" cy="2016224"/>
          </a:xfrm>
        </p:spPr>
      </p:pic>
      <p:pic>
        <p:nvPicPr>
          <p:cNvPr id="7" name="Picture 6">
            <a:extLst>
              <a:ext uri="{FF2B5EF4-FFF2-40B4-BE49-F238E27FC236}">
                <a16:creationId xmlns:a16="http://schemas.microsoft.com/office/drawing/2014/main" xmlns="" id="{EB210A95-19D6-4F2F-A2AA-34E942956DE4}"/>
              </a:ext>
            </a:extLst>
          </p:cNvPr>
          <p:cNvPicPr>
            <a:picLocks noChangeAspect="1"/>
          </p:cNvPicPr>
          <p:nvPr/>
        </p:nvPicPr>
        <p:blipFill>
          <a:blip r:embed="rId3"/>
          <a:stretch>
            <a:fillRect/>
          </a:stretch>
        </p:blipFill>
        <p:spPr>
          <a:xfrm>
            <a:off x="451317" y="4293096"/>
            <a:ext cx="8372475" cy="2314575"/>
          </a:xfrm>
          <a:prstGeom prst="rect">
            <a:avLst/>
          </a:prstGeom>
        </p:spPr>
      </p:pic>
    </p:spTree>
    <p:extLst>
      <p:ext uri="{BB962C8B-B14F-4D97-AF65-F5344CB8AC3E}">
        <p14:creationId xmlns:p14="http://schemas.microsoft.com/office/powerpoint/2010/main" xmlns="" val="8379731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63042DF-7A40-4724-80D6-AA66F1EC2984}"/>
              </a:ext>
            </a:extLst>
          </p:cNvPr>
          <p:cNvSpPr>
            <a:spLocks noGrp="1"/>
          </p:cNvSpPr>
          <p:nvPr>
            <p:ph type="title"/>
          </p:nvPr>
        </p:nvSpPr>
        <p:spPr/>
        <p:txBody>
          <a:bodyPr/>
          <a:lstStyle/>
          <a:p>
            <a:r>
              <a:rPr lang="en-IN" dirty="0"/>
              <a:t>Naïve Bayes method</a:t>
            </a:r>
          </a:p>
        </p:txBody>
      </p:sp>
      <p:sp>
        <p:nvSpPr>
          <p:cNvPr id="3" name="Content Placeholder 2">
            <a:extLst>
              <a:ext uri="{FF2B5EF4-FFF2-40B4-BE49-F238E27FC236}">
                <a16:creationId xmlns:a16="http://schemas.microsoft.com/office/drawing/2014/main" xmlns="" id="{CF47B196-86F8-4A43-A58C-C65F56A2D521}"/>
              </a:ext>
            </a:extLst>
          </p:cNvPr>
          <p:cNvSpPr>
            <a:spLocks noGrp="1"/>
          </p:cNvSpPr>
          <p:nvPr>
            <p:ph idx="1"/>
          </p:nvPr>
        </p:nvSpPr>
        <p:spPr>
          <a:xfrm>
            <a:off x="457200" y="2057399"/>
            <a:ext cx="7772400" cy="1848933"/>
          </a:xfrm>
        </p:spPr>
        <p:txBody>
          <a:bodyPr/>
          <a:lstStyle/>
          <a:p>
            <a:r>
              <a:rPr lang="en-IN" dirty="0"/>
              <a:t>We use naïve </a:t>
            </a:r>
            <a:r>
              <a:rPr lang="en-IN" dirty="0" err="1"/>
              <a:t>bayes</a:t>
            </a:r>
            <a:r>
              <a:rPr lang="en-IN" dirty="0"/>
              <a:t> method to visualize how much of the data we use for training and testing</a:t>
            </a:r>
          </a:p>
        </p:txBody>
      </p:sp>
      <p:pic>
        <p:nvPicPr>
          <p:cNvPr id="5" name="Picture 4">
            <a:extLst>
              <a:ext uri="{FF2B5EF4-FFF2-40B4-BE49-F238E27FC236}">
                <a16:creationId xmlns:a16="http://schemas.microsoft.com/office/drawing/2014/main" xmlns="" id="{09E64081-F4DB-4BFF-BF76-051683C2CA08}"/>
              </a:ext>
            </a:extLst>
          </p:cNvPr>
          <p:cNvPicPr>
            <a:picLocks noChangeAspect="1"/>
          </p:cNvPicPr>
          <p:nvPr/>
        </p:nvPicPr>
        <p:blipFill>
          <a:blip r:embed="rId2"/>
          <a:stretch>
            <a:fillRect/>
          </a:stretch>
        </p:blipFill>
        <p:spPr>
          <a:xfrm>
            <a:off x="487423" y="4149080"/>
            <a:ext cx="7934325" cy="1066800"/>
          </a:xfrm>
          <a:prstGeom prst="rect">
            <a:avLst/>
          </a:prstGeom>
        </p:spPr>
      </p:pic>
    </p:spTree>
    <p:extLst>
      <p:ext uri="{BB962C8B-B14F-4D97-AF65-F5344CB8AC3E}">
        <p14:creationId xmlns:p14="http://schemas.microsoft.com/office/powerpoint/2010/main" xmlns="" val="145649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328CEA1-CAFC-42BE-B8F6-E8AD80CE1203}"/>
              </a:ext>
            </a:extLst>
          </p:cNvPr>
          <p:cNvSpPr>
            <a:spLocks noGrp="1"/>
          </p:cNvSpPr>
          <p:nvPr>
            <p:ph type="title"/>
          </p:nvPr>
        </p:nvSpPr>
        <p:spPr/>
        <p:txBody>
          <a:bodyPr/>
          <a:lstStyle/>
          <a:p>
            <a:r>
              <a:rPr lang="en-IN" dirty="0"/>
              <a:t>Naïve Bayes method</a:t>
            </a:r>
          </a:p>
        </p:txBody>
      </p:sp>
      <p:pic>
        <p:nvPicPr>
          <p:cNvPr id="5" name="Content Placeholder 4">
            <a:extLst>
              <a:ext uri="{FF2B5EF4-FFF2-40B4-BE49-F238E27FC236}">
                <a16:creationId xmlns:a16="http://schemas.microsoft.com/office/drawing/2014/main" xmlns="" id="{724F07BB-3B76-4F21-8731-06929D96AA59}"/>
              </a:ext>
            </a:extLst>
          </p:cNvPr>
          <p:cNvPicPr>
            <a:picLocks noGrp="1" noChangeAspect="1"/>
          </p:cNvPicPr>
          <p:nvPr>
            <p:ph idx="1"/>
          </p:nvPr>
        </p:nvPicPr>
        <p:blipFill>
          <a:blip r:embed="rId2"/>
          <a:stretch>
            <a:fillRect/>
          </a:stretch>
        </p:blipFill>
        <p:spPr>
          <a:xfrm>
            <a:off x="1115616" y="2065868"/>
            <a:ext cx="6696744" cy="4099436"/>
          </a:xfrm>
        </p:spPr>
      </p:pic>
    </p:spTree>
    <p:extLst>
      <p:ext uri="{BB962C8B-B14F-4D97-AF65-F5344CB8AC3E}">
        <p14:creationId xmlns:p14="http://schemas.microsoft.com/office/powerpoint/2010/main" xmlns="" val="5139260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118EBA3-4BE9-4C73-B808-6F882D22FCE9}"/>
              </a:ext>
            </a:extLst>
          </p:cNvPr>
          <p:cNvSpPr>
            <a:spLocks noGrp="1"/>
          </p:cNvSpPr>
          <p:nvPr>
            <p:ph type="title"/>
          </p:nvPr>
        </p:nvSpPr>
        <p:spPr/>
        <p:txBody>
          <a:bodyPr/>
          <a:lstStyle/>
          <a:p>
            <a:r>
              <a:rPr lang="en-IN" dirty="0"/>
              <a:t>Open CV</a:t>
            </a:r>
          </a:p>
        </p:txBody>
      </p:sp>
      <p:pic>
        <p:nvPicPr>
          <p:cNvPr id="6" name="Content Placeholder 5">
            <a:extLst>
              <a:ext uri="{FF2B5EF4-FFF2-40B4-BE49-F238E27FC236}">
                <a16:creationId xmlns:a16="http://schemas.microsoft.com/office/drawing/2014/main" xmlns="" id="{5F43ABC4-2270-406E-A304-94269673A66C}"/>
              </a:ext>
            </a:extLst>
          </p:cNvPr>
          <p:cNvPicPr>
            <a:picLocks noGrp="1" noChangeAspect="1"/>
          </p:cNvPicPr>
          <p:nvPr>
            <p:ph idx="1"/>
          </p:nvPr>
        </p:nvPicPr>
        <p:blipFill>
          <a:blip r:embed="rId2"/>
          <a:stretch>
            <a:fillRect/>
          </a:stretch>
        </p:blipFill>
        <p:spPr>
          <a:xfrm>
            <a:off x="685800" y="2348880"/>
            <a:ext cx="7772400" cy="3500830"/>
          </a:xfrm>
        </p:spPr>
      </p:pic>
    </p:spTree>
    <p:extLst>
      <p:ext uri="{BB962C8B-B14F-4D97-AF65-F5344CB8AC3E}">
        <p14:creationId xmlns:p14="http://schemas.microsoft.com/office/powerpoint/2010/main" xmlns="" val="40646676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118EBA3-4BE9-4C73-B808-6F882D22FCE9}"/>
              </a:ext>
            </a:extLst>
          </p:cNvPr>
          <p:cNvSpPr>
            <a:spLocks noGrp="1"/>
          </p:cNvSpPr>
          <p:nvPr>
            <p:ph type="title"/>
          </p:nvPr>
        </p:nvSpPr>
        <p:spPr/>
        <p:txBody>
          <a:bodyPr/>
          <a:lstStyle/>
          <a:p>
            <a:r>
              <a:rPr lang="en-IN" dirty="0"/>
              <a:t>OPEN CV</a:t>
            </a:r>
          </a:p>
        </p:txBody>
      </p:sp>
      <p:pic>
        <p:nvPicPr>
          <p:cNvPr id="2050" name="Picture 2">
            <a:extLst>
              <a:ext uri="{FF2B5EF4-FFF2-40B4-BE49-F238E27FC236}">
                <a16:creationId xmlns:a16="http://schemas.microsoft.com/office/drawing/2014/main" xmlns="" id="{F13BBD35-DCA7-4AD2-8DB0-3E8B4A46BB36}"/>
              </a:ext>
            </a:extLst>
          </p:cNvPr>
          <p:cNvPicPr>
            <a:picLocks noGrp="1" noChangeAspect="1" noChangeArrowheads="1"/>
          </p:cNvPicPr>
          <p:nvPr>
            <p:ph idx="1"/>
          </p:nvPr>
        </p:nvPicPr>
        <p:blipFill>
          <a:blip r:embed="rId2">
            <a:extLst>
              <a:ext uri="{28A0092B-C50C-407E-A947-70E740481C1C}">
                <a14:useLocalDpi xmlns:a14="http://schemas.microsoft.com/office/drawing/2010/main" xmlns="" val="0"/>
              </a:ext>
            </a:extLst>
          </a:blip>
          <a:srcRect/>
          <a:stretch>
            <a:fillRect/>
          </a:stretch>
        </p:blipFill>
        <p:spPr bwMode="auto">
          <a:xfrm>
            <a:off x="323528" y="2141538"/>
            <a:ext cx="8208912" cy="4383806"/>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25088786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DOES MACHINE LEARNING LOOK AT AN IMAGE</a:t>
            </a:r>
            <a:endParaRPr lang="en-IN" dirty="0"/>
          </a:p>
        </p:txBody>
      </p:sp>
      <p:pic>
        <p:nvPicPr>
          <p:cNvPr id="4" name="Content Placeholder 3"/>
          <p:cNvPicPr>
            <a:picLocks noGrp="1" noChangeAspect="1"/>
          </p:cNvPicPr>
          <p:nvPr>
            <p:ph idx="1"/>
          </p:nvPr>
        </p:nvPicPr>
        <p:blipFill>
          <a:blip r:embed="rId2"/>
          <a:stretch>
            <a:fillRect/>
          </a:stretch>
        </p:blipFill>
        <p:spPr>
          <a:xfrm>
            <a:off x="2473175" y="2141538"/>
            <a:ext cx="3740449" cy="3649662"/>
          </a:xfrm>
          <a:prstGeom prst="rect">
            <a:avLst/>
          </a:prstGeom>
        </p:spPr>
      </p:pic>
    </p:spTree>
    <p:extLst>
      <p:ext uri="{BB962C8B-B14F-4D97-AF65-F5344CB8AC3E}">
        <p14:creationId xmlns:p14="http://schemas.microsoft.com/office/powerpoint/2010/main" xmlns="" val="14793116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CNN:</a:t>
            </a:r>
            <a:endParaRPr lang="en-IN" dirty="0"/>
          </a:p>
        </p:txBody>
      </p:sp>
      <p:pic>
        <p:nvPicPr>
          <p:cNvPr id="4" name="Content Placeholder 3"/>
          <p:cNvPicPr>
            <a:picLocks noGrp="1" noChangeAspect="1"/>
          </p:cNvPicPr>
          <p:nvPr>
            <p:ph idx="1"/>
          </p:nvPr>
        </p:nvPicPr>
        <p:blipFill>
          <a:blip r:embed="rId2"/>
          <a:stretch>
            <a:fillRect/>
          </a:stretch>
        </p:blipFill>
        <p:spPr>
          <a:xfrm>
            <a:off x="809824" y="2259364"/>
            <a:ext cx="7362825" cy="2200275"/>
          </a:xfrm>
          <a:prstGeom prst="rect">
            <a:avLst/>
          </a:prstGeom>
        </p:spPr>
      </p:pic>
      <p:sp>
        <p:nvSpPr>
          <p:cNvPr id="5" name="TextBox 4"/>
          <p:cNvSpPr txBox="1"/>
          <p:nvPr/>
        </p:nvSpPr>
        <p:spPr>
          <a:xfrm>
            <a:off x="827584" y="4653136"/>
            <a:ext cx="7474024" cy="1200329"/>
          </a:xfrm>
          <a:prstGeom prst="rect">
            <a:avLst/>
          </a:prstGeom>
          <a:noFill/>
        </p:spPr>
        <p:txBody>
          <a:bodyPr wrap="square" rtlCol="0">
            <a:spAutoFit/>
          </a:bodyPr>
          <a:lstStyle/>
          <a:p>
            <a:r>
              <a:rPr lang="en-US" dirty="0"/>
              <a:t>Convolution layer : summarizes the presence of features in an input image</a:t>
            </a:r>
          </a:p>
          <a:p>
            <a:endParaRPr lang="en-US" dirty="0"/>
          </a:p>
          <a:p>
            <a:r>
              <a:rPr lang="en-US" dirty="0"/>
              <a:t>Pooling layers : Pooling is done for the sole purpose of reducing the spatial size of the image</a:t>
            </a:r>
            <a:endParaRPr lang="en-IN" dirty="0"/>
          </a:p>
        </p:txBody>
      </p:sp>
    </p:spTree>
    <p:extLst>
      <p:ext uri="{BB962C8B-B14F-4D97-AF65-F5344CB8AC3E}">
        <p14:creationId xmlns:p14="http://schemas.microsoft.com/office/powerpoint/2010/main" xmlns="" val="23715783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The Convolution Layer</a:t>
            </a:r>
            <a:br>
              <a:rPr lang="en-IN" b="1" dirty="0"/>
            </a:br>
            <a:endParaRPr lang="en-IN" dirty="0"/>
          </a:p>
        </p:txBody>
      </p:sp>
      <p:pic>
        <p:nvPicPr>
          <p:cNvPr id="4" name="Content Placeholder 3"/>
          <p:cNvPicPr>
            <a:picLocks noGrp="1" noChangeAspect="1"/>
          </p:cNvPicPr>
          <p:nvPr>
            <p:ph idx="1"/>
          </p:nvPr>
        </p:nvPicPr>
        <p:blipFill>
          <a:blip r:embed="rId2"/>
          <a:stretch>
            <a:fillRect/>
          </a:stretch>
        </p:blipFill>
        <p:spPr>
          <a:xfrm>
            <a:off x="2281237" y="3037681"/>
            <a:ext cx="4124325" cy="1857375"/>
          </a:xfrm>
          <a:prstGeom prst="rect">
            <a:avLst/>
          </a:prstGeom>
        </p:spPr>
      </p:pic>
    </p:spTree>
    <p:extLst>
      <p:ext uri="{BB962C8B-B14F-4D97-AF65-F5344CB8AC3E}">
        <p14:creationId xmlns:p14="http://schemas.microsoft.com/office/powerpoint/2010/main" xmlns="" val="6095089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convolution</a:t>
            </a:r>
            <a:endParaRPr lang="en-IN" dirty="0"/>
          </a:p>
        </p:txBody>
      </p:sp>
      <p:pic>
        <p:nvPicPr>
          <p:cNvPr id="4" name="Content Placeholder 3"/>
          <p:cNvPicPr>
            <a:picLocks noGrp="1" noChangeAspect="1"/>
          </p:cNvPicPr>
          <p:nvPr>
            <p:ph idx="1"/>
          </p:nvPr>
        </p:nvPicPr>
        <p:blipFill>
          <a:blip r:embed="rId2"/>
          <a:stretch>
            <a:fillRect/>
          </a:stretch>
        </p:blipFill>
        <p:spPr>
          <a:xfrm>
            <a:off x="1547664" y="2191792"/>
            <a:ext cx="2619375" cy="2028825"/>
          </a:xfrm>
          <a:prstGeom prst="rect">
            <a:avLst/>
          </a:prstGeom>
        </p:spPr>
      </p:pic>
      <p:pic>
        <p:nvPicPr>
          <p:cNvPr id="5" name="Picture 4"/>
          <p:cNvPicPr>
            <a:picLocks noChangeAspect="1"/>
          </p:cNvPicPr>
          <p:nvPr/>
        </p:nvPicPr>
        <p:blipFill>
          <a:blip r:embed="rId3"/>
          <a:stretch>
            <a:fillRect/>
          </a:stretch>
        </p:blipFill>
        <p:spPr>
          <a:xfrm>
            <a:off x="4572000" y="2191792"/>
            <a:ext cx="2695575" cy="2038350"/>
          </a:xfrm>
          <a:prstGeom prst="rect">
            <a:avLst/>
          </a:prstGeom>
        </p:spPr>
      </p:pic>
      <p:sp>
        <p:nvSpPr>
          <p:cNvPr id="6" name="TextBox 5"/>
          <p:cNvSpPr txBox="1"/>
          <p:nvPr/>
        </p:nvSpPr>
        <p:spPr>
          <a:xfrm>
            <a:off x="2051720" y="4346541"/>
            <a:ext cx="2619375" cy="369332"/>
          </a:xfrm>
          <a:prstGeom prst="rect">
            <a:avLst/>
          </a:prstGeom>
          <a:noFill/>
        </p:spPr>
        <p:txBody>
          <a:bodyPr wrap="square" rtlCol="0">
            <a:spAutoFit/>
          </a:bodyPr>
          <a:lstStyle/>
          <a:p>
            <a:r>
              <a:rPr lang="en-US" dirty="0"/>
              <a:t>Original image</a:t>
            </a:r>
            <a:endParaRPr lang="en-IN" dirty="0"/>
          </a:p>
        </p:txBody>
      </p:sp>
      <p:sp>
        <p:nvSpPr>
          <p:cNvPr id="7" name="TextBox 6"/>
          <p:cNvSpPr txBox="1"/>
          <p:nvPr/>
        </p:nvSpPr>
        <p:spPr>
          <a:xfrm>
            <a:off x="5004048" y="4394786"/>
            <a:ext cx="2376264" cy="369332"/>
          </a:xfrm>
          <a:prstGeom prst="rect">
            <a:avLst/>
          </a:prstGeom>
          <a:noFill/>
        </p:spPr>
        <p:txBody>
          <a:bodyPr wrap="square" rtlCol="0">
            <a:spAutoFit/>
          </a:bodyPr>
          <a:lstStyle/>
          <a:p>
            <a:r>
              <a:rPr lang="en-US" dirty="0"/>
              <a:t>Convoluted image</a:t>
            </a:r>
            <a:endParaRPr lang="en-IN" dirty="0"/>
          </a:p>
        </p:txBody>
      </p:sp>
    </p:spTree>
    <p:extLst>
      <p:ext uri="{BB962C8B-B14F-4D97-AF65-F5344CB8AC3E}">
        <p14:creationId xmlns:p14="http://schemas.microsoft.com/office/powerpoint/2010/main" xmlns="" val="26003652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D9201F2-ECA7-49D5-AC40-3F83D66935F5}"/>
              </a:ext>
            </a:extLst>
          </p:cNvPr>
          <p:cNvSpPr>
            <a:spLocks noGrp="1"/>
          </p:cNvSpPr>
          <p:nvPr>
            <p:ph type="title"/>
          </p:nvPr>
        </p:nvSpPr>
        <p:spPr/>
        <p:txBody>
          <a:bodyPr/>
          <a:lstStyle/>
          <a:p>
            <a:r>
              <a:rPr lang="en-IN" b="1" dirty="0">
                <a:latin typeface="Times New Roman" panose="02020603050405020304" pitchFamily="18" charset="0"/>
                <a:cs typeface="Times New Roman" panose="02020603050405020304" pitchFamily="18" charset="0"/>
              </a:rPr>
              <a:t>Objective</a:t>
            </a:r>
          </a:p>
        </p:txBody>
      </p:sp>
      <p:sp>
        <p:nvSpPr>
          <p:cNvPr id="3" name="Content Placeholder 2">
            <a:extLst>
              <a:ext uri="{FF2B5EF4-FFF2-40B4-BE49-F238E27FC236}">
                <a16:creationId xmlns:a16="http://schemas.microsoft.com/office/drawing/2014/main" xmlns="" id="{5BE391AC-29C3-42EE-BAE8-AAB0997C0CB6}"/>
              </a:ext>
            </a:extLst>
          </p:cNvPr>
          <p:cNvSpPr>
            <a:spLocks noGrp="1"/>
          </p:cNvSpPr>
          <p:nvPr>
            <p:ph idx="1"/>
          </p:nvPr>
        </p:nvSpPr>
        <p:spPr>
          <a:xfrm>
            <a:off x="457200" y="1916832"/>
            <a:ext cx="7772400" cy="3649133"/>
          </a:xfrm>
        </p:spPr>
        <p:txBody>
          <a:bodyPr/>
          <a:lstStyle/>
          <a:p>
            <a:r>
              <a:rPr lang="en-IN" sz="1800" dirty="0">
                <a:solidFill>
                  <a:schemeClr val="tx1"/>
                </a:solidFill>
                <a:latin typeface="Times New Roman" pitchFamily="18" charset="0"/>
                <a:cs typeface="Times New Roman" pitchFamily="18" charset="0"/>
              </a:rPr>
              <a:t>We propose one such development: An object recognition model for wearable object recognition device. </a:t>
            </a:r>
          </a:p>
          <a:p>
            <a:r>
              <a:rPr lang="en-IN" sz="1800" dirty="0">
                <a:solidFill>
                  <a:schemeClr val="tx1"/>
                </a:solidFill>
                <a:latin typeface="Times New Roman" pitchFamily="18" charset="0"/>
                <a:cs typeface="Times New Roman" pitchFamily="18" charset="0"/>
              </a:rPr>
              <a:t>Our </a:t>
            </a:r>
            <a:r>
              <a:rPr lang="en-IN" dirty="0">
                <a:latin typeface="Times New Roman" pitchFamily="18" charset="0"/>
                <a:cs typeface="Times New Roman" pitchFamily="18" charset="0"/>
              </a:rPr>
              <a:t>algorithm</a:t>
            </a:r>
            <a:r>
              <a:rPr lang="en-IN" sz="1800" dirty="0">
                <a:solidFill>
                  <a:schemeClr val="tx1"/>
                </a:solidFill>
                <a:latin typeface="Times New Roman" pitchFamily="18" charset="0"/>
                <a:cs typeface="Times New Roman" pitchFamily="18" charset="0"/>
              </a:rPr>
              <a:t> is specialized to recognize items from the produce section of a grocery store.</a:t>
            </a:r>
          </a:p>
          <a:p>
            <a:r>
              <a:rPr lang="en-IN" dirty="0">
                <a:latin typeface="Times New Roman" pitchFamily="18" charset="0"/>
                <a:cs typeface="Times New Roman" pitchFamily="18" charset="0"/>
              </a:rPr>
              <a:t>We propose to develop the model in such a way that the accuracy is higher than the other existing models.</a:t>
            </a:r>
            <a:endParaRPr lang="en-IN" sz="1800" dirty="0">
              <a:solidFill>
                <a:schemeClr val="tx1"/>
              </a:solidFill>
              <a:latin typeface="Times New Roman" pitchFamily="18" charset="0"/>
              <a:cs typeface="Times New Roman" pitchFamily="18" charset="0"/>
            </a:endParaRPr>
          </a:p>
          <a:p>
            <a:endParaRPr lang="en-IN" sz="1800" dirty="0">
              <a:solidFill>
                <a:schemeClr val="tx1"/>
              </a:solidFill>
              <a:latin typeface="Times New Roman" pitchFamily="18" charset="0"/>
              <a:cs typeface="Times New Roman" pitchFamily="18" charset="0"/>
            </a:endParaRPr>
          </a:p>
          <a:p>
            <a:endParaRPr lang="en-IN" dirty="0"/>
          </a:p>
        </p:txBody>
      </p:sp>
    </p:spTree>
    <p:extLst>
      <p:ext uri="{BB962C8B-B14F-4D97-AF65-F5344CB8AC3E}">
        <p14:creationId xmlns:p14="http://schemas.microsoft.com/office/powerpoint/2010/main" xmlns="" val="210290057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maxpooling</a:t>
            </a:r>
            <a:endParaRPr lang="en-IN" dirty="0"/>
          </a:p>
        </p:txBody>
      </p:sp>
      <p:pic>
        <p:nvPicPr>
          <p:cNvPr id="4" name="Content Placeholder 3"/>
          <p:cNvPicPr>
            <a:picLocks noGrp="1" noChangeAspect="1"/>
          </p:cNvPicPr>
          <p:nvPr>
            <p:ph idx="1"/>
          </p:nvPr>
        </p:nvPicPr>
        <p:blipFill>
          <a:blip r:embed="rId2"/>
          <a:stretch>
            <a:fillRect/>
          </a:stretch>
        </p:blipFill>
        <p:spPr>
          <a:xfrm>
            <a:off x="1638300" y="2204864"/>
            <a:ext cx="2705100" cy="2162175"/>
          </a:xfrm>
          <a:prstGeom prst="rect">
            <a:avLst/>
          </a:prstGeom>
        </p:spPr>
      </p:pic>
      <p:pic>
        <p:nvPicPr>
          <p:cNvPr id="5" name="Picture 4"/>
          <p:cNvPicPr>
            <a:picLocks noChangeAspect="1"/>
          </p:cNvPicPr>
          <p:nvPr/>
        </p:nvPicPr>
        <p:blipFill>
          <a:blip r:embed="rId3"/>
          <a:stretch>
            <a:fillRect/>
          </a:stretch>
        </p:blipFill>
        <p:spPr>
          <a:xfrm>
            <a:off x="4572000" y="2204864"/>
            <a:ext cx="2857500" cy="2162175"/>
          </a:xfrm>
          <a:prstGeom prst="rect">
            <a:avLst/>
          </a:prstGeom>
        </p:spPr>
      </p:pic>
      <p:sp>
        <p:nvSpPr>
          <p:cNvPr id="6" name="TextBox 5"/>
          <p:cNvSpPr txBox="1"/>
          <p:nvPr/>
        </p:nvSpPr>
        <p:spPr>
          <a:xfrm>
            <a:off x="1835696" y="4509120"/>
            <a:ext cx="2376264" cy="369332"/>
          </a:xfrm>
          <a:prstGeom prst="rect">
            <a:avLst/>
          </a:prstGeom>
          <a:noFill/>
        </p:spPr>
        <p:txBody>
          <a:bodyPr wrap="square" rtlCol="0">
            <a:spAutoFit/>
          </a:bodyPr>
          <a:lstStyle/>
          <a:p>
            <a:r>
              <a:rPr lang="en-US" dirty="0"/>
              <a:t>Convoluted image</a:t>
            </a:r>
            <a:endParaRPr lang="en-IN" dirty="0"/>
          </a:p>
        </p:txBody>
      </p:sp>
      <p:sp>
        <p:nvSpPr>
          <p:cNvPr id="7" name="TextBox 6"/>
          <p:cNvSpPr txBox="1"/>
          <p:nvPr/>
        </p:nvSpPr>
        <p:spPr>
          <a:xfrm>
            <a:off x="5292080" y="4522564"/>
            <a:ext cx="2520280" cy="369332"/>
          </a:xfrm>
          <a:prstGeom prst="rect">
            <a:avLst/>
          </a:prstGeom>
          <a:noFill/>
        </p:spPr>
        <p:txBody>
          <a:bodyPr wrap="square" rtlCol="0">
            <a:spAutoFit/>
          </a:bodyPr>
          <a:lstStyle/>
          <a:p>
            <a:r>
              <a:rPr lang="en-US" dirty="0"/>
              <a:t>Max pooling</a:t>
            </a:r>
            <a:endParaRPr lang="en-IN" dirty="0"/>
          </a:p>
        </p:txBody>
      </p:sp>
    </p:spTree>
    <p:extLst>
      <p:ext uri="{BB962C8B-B14F-4D97-AF65-F5344CB8AC3E}">
        <p14:creationId xmlns:p14="http://schemas.microsoft.com/office/powerpoint/2010/main" xmlns="" val="28584613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642CB65-BA08-40C6-BB26-ECBE290B9857}"/>
              </a:ext>
            </a:extLst>
          </p:cNvPr>
          <p:cNvSpPr>
            <a:spLocks noGrp="1"/>
          </p:cNvSpPr>
          <p:nvPr>
            <p:ph type="title"/>
          </p:nvPr>
        </p:nvSpPr>
        <p:spPr/>
        <p:txBody>
          <a:bodyPr/>
          <a:lstStyle/>
          <a:p>
            <a:r>
              <a:rPr lang="en-IN" dirty="0"/>
              <a:t>CNN</a:t>
            </a:r>
          </a:p>
        </p:txBody>
      </p:sp>
      <p:sp>
        <p:nvSpPr>
          <p:cNvPr id="3" name="Content Placeholder 2">
            <a:extLst>
              <a:ext uri="{FF2B5EF4-FFF2-40B4-BE49-F238E27FC236}">
                <a16:creationId xmlns:a16="http://schemas.microsoft.com/office/drawing/2014/main" xmlns="" id="{E06FC20D-4169-4C01-BB1B-7A74E2BCB206}"/>
              </a:ext>
            </a:extLst>
          </p:cNvPr>
          <p:cNvSpPr>
            <a:spLocks noGrp="1"/>
          </p:cNvSpPr>
          <p:nvPr>
            <p:ph idx="1"/>
          </p:nvPr>
        </p:nvSpPr>
        <p:spPr/>
        <p:txBody>
          <a:bodyPr>
            <a:normAutofit lnSpcReduction="10000"/>
          </a:bodyPr>
          <a:lstStyle/>
          <a:p>
            <a:r>
              <a:rPr lang="en-US" b="0" i="0" dirty="0">
                <a:solidFill>
                  <a:schemeClr val="tx1">
                    <a:lumMod val="95000"/>
                  </a:schemeClr>
                </a:solidFill>
                <a:effectLst/>
                <a:latin typeface="Times New Roman" panose="02020603050405020304" pitchFamily="18" charset="0"/>
                <a:cs typeface="Times New Roman" panose="02020603050405020304" pitchFamily="18" charset="0"/>
              </a:rPr>
              <a:t>First, we take an image as input</a:t>
            </a:r>
          </a:p>
          <a:p>
            <a:r>
              <a:rPr lang="en-US" b="0" i="0" dirty="0">
                <a:solidFill>
                  <a:schemeClr val="tx1">
                    <a:lumMod val="95000"/>
                  </a:schemeClr>
                </a:solidFill>
                <a:effectLst/>
                <a:latin typeface="Times New Roman" panose="02020603050405020304" pitchFamily="18" charset="0"/>
                <a:cs typeface="Times New Roman" panose="02020603050405020304" pitchFamily="18" charset="0"/>
              </a:rPr>
              <a:t>Then we divide the image into various regions</a:t>
            </a:r>
          </a:p>
          <a:p>
            <a:r>
              <a:rPr lang="en-US" b="0" i="0" dirty="0">
                <a:solidFill>
                  <a:schemeClr val="tx1">
                    <a:lumMod val="95000"/>
                  </a:schemeClr>
                </a:solidFill>
                <a:effectLst/>
                <a:latin typeface="Times New Roman" panose="02020603050405020304" pitchFamily="18" charset="0"/>
                <a:cs typeface="Times New Roman" panose="02020603050405020304" pitchFamily="18" charset="0"/>
              </a:rPr>
              <a:t> We will then consider each region as a separate image.</a:t>
            </a:r>
            <a:endParaRPr lang="en-US" dirty="0">
              <a:solidFill>
                <a:schemeClr val="tx1">
                  <a:lumMod val="95000"/>
                </a:schemeClr>
              </a:solidFill>
              <a:latin typeface="Times New Roman" panose="02020603050405020304" pitchFamily="18" charset="0"/>
              <a:cs typeface="Times New Roman" panose="02020603050405020304" pitchFamily="18" charset="0"/>
            </a:endParaRPr>
          </a:p>
          <a:p>
            <a:r>
              <a:rPr lang="en-US" b="0" i="0" dirty="0">
                <a:solidFill>
                  <a:schemeClr val="tx1">
                    <a:lumMod val="95000"/>
                  </a:schemeClr>
                </a:solidFill>
                <a:effectLst/>
                <a:latin typeface="Times New Roman" panose="02020603050405020304" pitchFamily="18" charset="0"/>
                <a:cs typeface="Times New Roman" panose="02020603050405020304" pitchFamily="18" charset="0"/>
              </a:rPr>
              <a:t>Pass all these regions (images) to the CNN and classify them into various classes.</a:t>
            </a:r>
          </a:p>
          <a:p>
            <a:r>
              <a:rPr lang="en-US" dirty="0">
                <a:latin typeface="Times New Roman" panose="02020603050405020304" pitchFamily="18" charset="0"/>
                <a:cs typeface="Times New Roman" panose="02020603050405020304" pitchFamily="18" charset="0"/>
              </a:rPr>
              <a:t>Next is to get the Region of Interest for each image. We then reshape all these regions so that they can match the CNN input size. </a:t>
            </a:r>
            <a:r>
              <a:rPr lang="en-US" dirty="0">
                <a:solidFill>
                  <a:schemeClr val="tx1">
                    <a:lumMod val="95000"/>
                  </a:schemeClr>
                </a:solidFill>
                <a:latin typeface="Times New Roman" panose="02020603050405020304" pitchFamily="18" charset="0"/>
                <a:cs typeface="Times New Roman" panose="02020603050405020304" pitchFamily="18" charset="0"/>
              </a:rPr>
              <a:t>Once we have divided each region into its corresponding class, we can combine all these regions to get the original image with the detected objects.</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we train a linear regression model to generate tighter bounding boxes for each identified object in the image.</a:t>
            </a:r>
            <a:endParaRPr lang="en-US" b="0" i="0" dirty="0">
              <a:solidFill>
                <a:schemeClr val="tx1">
                  <a:lumMod val="95000"/>
                </a:schemeClr>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xmlns="" val="285416661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6996" y="26806"/>
            <a:ext cx="7772400" cy="1456267"/>
          </a:xfrm>
        </p:spPr>
        <p:txBody>
          <a:bodyPr/>
          <a:lstStyle/>
          <a:p>
            <a:r>
              <a:rPr lang="en-US" dirty="0" err="1"/>
              <a:t>cnn</a:t>
            </a:r>
            <a:endParaRPr lang="en-IN" dirty="0"/>
          </a:p>
        </p:txBody>
      </p:sp>
      <p:pic>
        <p:nvPicPr>
          <p:cNvPr id="4" name="Content Placeholder 3"/>
          <p:cNvPicPr>
            <a:picLocks noGrp="1" noChangeAspect="1"/>
          </p:cNvPicPr>
          <p:nvPr>
            <p:ph idx="1"/>
          </p:nvPr>
        </p:nvPicPr>
        <p:blipFill>
          <a:blip r:embed="rId2"/>
          <a:stretch>
            <a:fillRect/>
          </a:stretch>
        </p:blipFill>
        <p:spPr>
          <a:xfrm>
            <a:off x="774278" y="1124744"/>
            <a:ext cx="7077075" cy="1990725"/>
          </a:xfrm>
          <a:prstGeom prst="rect">
            <a:avLst/>
          </a:prstGeom>
        </p:spPr>
      </p:pic>
      <p:pic>
        <p:nvPicPr>
          <p:cNvPr id="5" name="Picture 4"/>
          <p:cNvPicPr>
            <a:picLocks noChangeAspect="1"/>
          </p:cNvPicPr>
          <p:nvPr/>
        </p:nvPicPr>
        <p:blipFill>
          <a:blip r:embed="rId3"/>
          <a:stretch>
            <a:fillRect/>
          </a:stretch>
        </p:blipFill>
        <p:spPr>
          <a:xfrm>
            <a:off x="775146" y="3573016"/>
            <a:ext cx="6896100" cy="2095500"/>
          </a:xfrm>
          <a:prstGeom prst="rect">
            <a:avLst/>
          </a:prstGeom>
        </p:spPr>
      </p:pic>
    </p:spTree>
    <p:extLst>
      <p:ext uri="{BB962C8B-B14F-4D97-AF65-F5344CB8AC3E}">
        <p14:creationId xmlns:p14="http://schemas.microsoft.com/office/powerpoint/2010/main" xmlns="" val="188108362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AD3945B-5A08-4A76-BAAF-FDDA69A80F78}"/>
              </a:ext>
            </a:extLst>
          </p:cNvPr>
          <p:cNvSpPr>
            <a:spLocks noGrp="1"/>
          </p:cNvSpPr>
          <p:nvPr>
            <p:ph type="title"/>
          </p:nvPr>
        </p:nvSpPr>
        <p:spPr/>
        <p:txBody>
          <a:bodyPr/>
          <a:lstStyle/>
          <a:p>
            <a:r>
              <a:rPr lang="en-IN" dirty="0"/>
              <a:t>Resnet</a:t>
            </a:r>
          </a:p>
        </p:txBody>
      </p:sp>
      <p:pic>
        <p:nvPicPr>
          <p:cNvPr id="5" name="Content Placeholder 4">
            <a:extLst>
              <a:ext uri="{FF2B5EF4-FFF2-40B4-BE49-F238E27FC236}">
                <a16:creationId xmlns:a16="http://schemas.microsoft.com/office/drawing/2014/main" xmlns="" id="{D97B006B-BA9B-4EDB-864C-994B3F828998}"/>
              </a:ext>
            </a:extLst>
          </p:cNvPr>
          <p:cNvPicPr>
            <a:picLocks noGrp="1" noChangeAspect="1"/>
          </p:cNvPicPr>
          <p:nvPr>
            <p:ph idx="1"/>
          </p:nvPr>
        </p:nvPicPr>
        <p:blipFill>
          <a:blip r:embed="rId2"/>
          <a:stretch>
            <a:fillRect/>
          </a:stretch>
        </p:blipFill>
        <p:spPr>
          <a:xfrm>
            <a:off x="732452" y="1700808"/>
            <a:ext cx="3333750" cy="1323975"/>
          </a:xfrm>
        </p:spPr>
      </p:pic>
      <p:sp>
        <p:nvSpPr>
          <p:cNvPr id="6" name="TextBox 5">
            <a:extLst>
              <a:ext uri="{FF2B5EF4-FFF2-40B4-BE49-F238E27FC236}">
                <a16:creationId xmlns:a16="http://schemas.microsoft.com/office/drawing/2014/main" xmlns="" id="{88558BD1-860E-4D59-9D72-15535CF134DF}"/>
              </a:ext>
            </a:extLst>
          </p:cNvPr>
          <p:cNvSpPr txBox="1"/>
          <p:nvPr/>
        </p:nvSpPr>
        <p:spPr>
          <a:xfrm>
            <a:off x="732452" y="3224418"/>
            <a:ext cx="6984776" cy="3447098"/>
          </a:xfrm>
          <a:prstGeom prst="rect">
            <a:avLst/>
          </a:prstGeom>
          <a:noFill/>
        </p:spPr>
        <p:txBody>
          <a:bodyPr wrap="square" rtlCol="0">
            <a:spAutoFit/>
          </a:bodyPr>
          <a:lstStyle/>
          <a:p>
            <a:r>
              <a:rPr lang="en-IN" dirty="0"/>
              <a:t>We use normalized image for faster processing as it has the values in gaussian curve. </a:t>
            </a:r>
          </a:p>
          <a:p>
            <a:endParaRPr lang="en-IN" dirty="0"/>
          </a:p>
          <a:p>
            <a:r>
              <a:rPr lang="en-IN" sz="2000" b="1" dirty="0"/>
              <a:t>Algorithm</a:t>
            </a:r>
          </a:p>
          <a:p>
            <a:r>
              <a:rPr lang="en-IN" dirty="0"/>
              <a:t>Y= Addition output.</a:t>
            </a:r>
          </a:p>
          <a:p>
            <a:r>
              <a:rPr lang="en-IN" dirty="0"/>
              <a:t>X(l+1)=Input to next block.</a:t>
            </a:r>
          </a:p>
          <a:p>
            <a:r>
              <a:rPr lang="en-IN" dirty="0"/>
              <a:t> </a:t>
            </a:r>
          </a:p>
          <a:p>
            <a:pPr marL="285750" indent="-285750">
              <a:buFont typeface="Arial" panose="020B0604020202020204" pitchFamily="34" charset="0"/>
              <a:buChar char="•"/>
            </a:pPr>
            <a:r>
              <a:rPr lang="en-IN" dirty="0"/>
              <a:t>Uses 16 filter layers.</a:t>
            </a:r>
          </a:p>
          <a:p>
            <a:pPr marL="285750" indent="-285750">
              <a:buFont typeface="Arial" panose="020B0604020202020204" pitchFamily="34" charset="0"/>
              <a:buChar char="•"/>
            </a:pPr>
            <a:r>
              <a:rPr lang="en-IN" dirty="0"/>
              <a:t>One addition layer.</a:t>
            </a:r>
          </a:p>
          <a:p>
            <a:pPr marL="285750" indent="-285750">
              <a:buFont typeface="Arial" panose="020B0604020202020204" pitchFamily="34" charset="0"/>
              <a:buChar char="•"/>
            </a:pPr>
            <a:r>
              <a:rPr lang="en-IN" dirty="0"/>
              <a:t>Activation function As RELU.</a:t>
            </a:r>
          </a:p>
          <a:p>
            <a:pPr marL="285750" indent="-285750">
              <a:buFont typeface="Arial" panose="020B0604020202020204" pitchFamily="34" charset="0"/>
              <a:buChar char="•"/>
            </a:pPr>
            <a:r>
              <a:rPr lang="en-IN" dirty="0"/>
              <a:t>Learning rate as 0.001.</a:t>
            </a:r>
          </a:p>
          <a:p>
            <a:pPr marL="285750" indent="-285750">
              <a:buFont typeface="Arial" panose="020B0604020202020204" pitchFamily="34" charset="0"/>
              <a:buChar char="•"/>
            </a:pPr>
            <a:r>
              <a:rPr lang="en-IN" dirty="0"/>
              <a:t>Kernel size as 3.</a:t>
            </a:r>
          </a:p>
        </p:txBody>
      </p:sp>
    </p:spTree>
    <p:extLst>
      <p:ext uri="{BB962C8B-B14F-4D97-AF65-F5344CB8AC3E}">
        <p14:creationId xmlns:p14="http://schemas.microsoft.com/office/powerpoint/2010/main" xmlns="" val="15150128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33940D9-D2DF-49EE-86BB-F0CE7647BC98}"/>
              </a:ext>
            </a:extLst>
          </p:cNvPr>
          <p:cNvSpPr>
            <a:spLocks noGrp="1"/>
          </p:cNvSpPr>
          <p:nvPr>
            <p:ph type="title"/>
          </p:nvPr>
        </p:nvSpPr>
        <p:spPr/>
        <p:txBody>
          <a:bodyPr/>
          <a:lstStyle/>
          <a:p>
            <a:r>
              <a:rPr lang="en-IN" dirty="0"/>
              <a:t>Training the dataset </a:t>
            </a:r>
          </a:p>
        </p:txBody>
      </p:sp>
      <p:sp>
        <p:nvSpPr>
          <p:cNvPr id="7" name="Content Placeholder 6">
            <a:extLst>
              <a:ext uri="{FF2B5EF4-FFF2-40B4-BE49-F238E27FC236}">
                <a16:creationId xmlns:a16="http://schemas.microsoft.com/office/drawing/2014/main" xmlns="" id="{9F9A1693-C239-4A87-A799-8964761AAAB1}"/>
              </a:ext>
            </a:extLst>
          </p:cNvPr>
          <p:cNvSpPr>
            <a:spLocks noGrp="1"/>
          </p:cNvSpPr>
          <p:nvPr>
            <p:ph idx="1"/>
          </p:nvPr>
        </p:nvSpPr>
        <p:spPr>
          <a:xfrm>
            <a:off x="457200" y="1566418"/>
            <a:ext cx="7402016" cy="998899"/>
          </a:xfrm>
        </p:spPr>
        <p:txBody>
          <a:bodyPr/>
          <a:lstStyle/>
          <a:p>
            <a:r>
              <a:rPr lang="en-IN" dirty="0"/>
              <a:t>Accuracy =73.3804%</a:t>
            </a:r>
          </a:p>
        </p:txBody>
      </p:sp>
      <p:pic>
        <p:nvPicPr>
          <p:cNvPr id="1026" name="Picture 2">
            <a:extLst>
              <a:ext uri="{FF2B5EF4-FFF2-40B4-BE49-F238E27FC236}">
                <a16:creationId xmlns:a16="http://schemas.microsoft.com/office/drawing/2014/main" xmlns="" id="{E87D6FC7-DEB9-48E7-97A1-4CB8D74A2856}"/>
              </a:ext>
            </a:extLst>
          </p:cNvPr>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1090612" y="2362732"/>
            <a:ext cx="6505575" cy="4248472"/>
          </a:xfrm>
          <a:prstGeom prst="rect">
            <a:avLst/>
          </a:prstGeom>
          <a:solidFill>
            <a:schemeClr val="tx1"/>
          </a:solidFill>
        </p:spPr>
      </p:pic>
    </p:spTree>
    <p:extLst>
      <p:ext uri="{BB962C8B-B14F-4D97-AF65-F5344CB8AC3E}">
        <p14:creationId xmlns:p14="http://schemas.microsoft.com/office/powerpoint/2010/main" xmlns="" val="35898621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AD3945B-5A08-4A76-BAAF-FDDA69A80F78}"/>
              </a:ext>
            </a:extLst>
          </p:cNvPr>
          <p:cNvSpPr>
            <a:spLocks noGrp="1"/>
          </p:cNvSpPr>
          <p:nvPr>
            <p:ph type="title"/>
          </p:nvPr>
        </p:nvSpPr>
        <p:spPr/>
        <p:txBody>
          <a:bodyPr/>
          <a:lstStyle/>
          <a:p>
            <a:r>
              <a:rPr lang="en-IN" dirty="0"/>
              <a:t>Resnet  bounded output</a:t>
            </a:r>
          </a:p>
        </p:txBody>
      </p:sp>
      <p:pic>
        <p:nvPicPr>
          <p:cNvPr id="3074" name="Picture 2">
            <a:extLst>
              <a:ext uri="{FF2B5EF4-FFF2-40B4-BE49-F238E27FC236}">
                <a16:creationId xmlns:a16="http://schemas.microsoft.com/office/drawing/2014/main" xmlns="" id="{64F5ED04-CDB0-48EA-BAE0-62D20CD44BDC}"/>
              </a:ext>
            </a:extLst>
          </p:cNvPr>
          <p:cNvPicPr>
            <a:picLocks noGrp="1" noChangeAspect="1" noChangeArrowheads="1"/>
          </p:cNvPicPr>
          <p:nvPr>
            <p:ph idx="1"/>
          </p:nvPr>
        </p:nvPicPr>
        <p:blipFill>
          <a:blip r:embed="rId2">
            <a:extLst>
              <a:ext uri="{28A0092B-C50C-407E-A947-70E740481C1C}">
                <a14:useLocalDpi xmlns:a14="http://schemas.microsoft.com/office/drawing/2010/main" xmlns="" val="0"/>
              </a:ext>
            </a:extLst>
          </a:blip>
          <a:srcRect/>
          <a:stretch>
            <a:fillRect/>
          </a:stretch>
        </p:blipFill>
        <p:spPr bwMode="auto">
          <a:xfrm>
            <a:off x="899592" y="2141538"/>
            <a:ext cx="7128791" cy="3951758"/>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276716791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2520703-86EF-4999-8CC2-04562452B583}"/>
              </a:ext>
            </a:extLst>
          </p:cNvPr>
          <p:cNvSpPr>
            <a:spLocks noGrp="1"/>
          </p:cNvSpPr>
          <p:nvPr>
            <p:ph type="title"/>
          </p:nvPr>
        </p:nvSpPr>
        <p:spPr>
          <a:xfrm>
            <a:off x="426492" y="404664"/>
            <a:ext cx="7772400" cy="1456267"/>
          </a:xfrm>
        </p:spPr>
        <p:txBody>
          <a:bodyPr/>
          <a:lstStyle/>
          <a:p>
            <a:r>
              <a:rPr lang="en-IN" dirty="0"/>
              <a:t>Modification from the model</a:t>
            </a:r>
          </a:p>
        </p:txBody>
      </p:sp>
      <p:sp>
        <p:nvSpPr>
          <p:cNvPr id="3" name="Content Placeholder 2">
            <a:extLst>
              <a:ext uri="{FF2B5EF4-FFF2-40B4-BE49-F238E27FC236}">
                <a16:creationId xmlns:a16="http://schemas.microsoft.com/office/drawing/2014/main" xmlns="" id="{858737B6-79C5-489A-99EF-D6E22B4DE416}"/>
              </a:ext>
            </a:extLst>
          </p:cNvPr>
          <p:cNvSpPr>
            <a:spLocks noGrp="1"/>
          </p:cNvSpPr>
          <p:nvPr>
            <p:ph idx="1"/>
          </p:nvPr>
        </p:nvSpPr>
        <p:spPr>
          <a:xfrm>
            <a:off x="426492" y="1700808"/>
            <a:ext cx="7772400" cy="3649133"/>
          </a:xfrm>
        </p:spPr>
        <p:txBody>
          <a:bodyPr/>
          <a:lstStyle/>
          <a:p>
            <a:r>
              <a:rPr lang="en-IN" dirty="0"/>
              <a:t>A Frozen inference graph is been added for further optimization.</a:t>
            </a:r>
          </a:p>
          <a:p>
            <a:r>
              <a:rPr lang="en-IN" dirty="0"/>
              <a:t>This graph contains the probability value of the used model with more accuracy.</a:t>
            </a:r>
          </a:p>
          <a:p>
            <a:r>
              <a:rPr lang="en-IN" dirty="0"/>
              <a:t>These values are used as the weights for the Resnet model and the output is being optimised.</a:t>
            </a:r>
          </a:p>
        </p:txBody>
      </p:sp>
    </p:spTree>
    <p:extLst>
      <p:ext uri="{BB962C8B-B14F-4D97-AF65-F5344CB8AC3E}">
        <p14:creationId xmlns:p14="http://schemas.microsoft.com/office/powerpoint/2010/main" xmlns="" val="156037416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6FDA35F-84D0-4DE4-B3C8-E0807F3CD4ED}"/>
              </a:ext>
            </a:extLst>
          </p:cNvPr>
          <p:cNvSpPr>
            <a:spLocks noGrp="1"/>
          </p:cNvSpPr>
          <p:nvPr>
            <p:ph type="title"/>
          </p:nvPr>
        </p:nvSpPr>
        <p:spPr/>
        <p:txBody>
          <a:bodyPr/>
          <a:lstStyle/>
          <a:p>
            <a:r>
              <a:rPr lang="en-IN" dirty="0"/>
              <a:t>Output of modified model</a:t>
            </a:r>
          </a:p>
        </p:txBody>
      </p:sp>
      <p:pic>
        <p:nvPicPr>
          <p:cNvPr id="2050" name="Picture 2">
            <a:extLst>
              <a:ext uri="{FF2B5EF4-FFF2-40B4-BE49-F238E27FC236}">
                <a16:creationId xmlns:a16="http://schemas.microsoft.com/office/drawing/2014/main" xmlns="" id="{99CCC3D5-3E21-49E8-8893-38B2533BD672}"/>
              </a:ext>
            </a:extLst>
          </p:cNvPr>
          <p:cNvPicPr>
            <a:picLocks noGrp="1" noChangeAspect="1" noChangeArrowheads="1"/>
          </p:cNvPicPr>
          <p:nvPr>
            <p:ph idx="1"/>
          </p:nvPr>
        </p:nvPicPr>
        <p:blipFill>
          <a:blip r:embed="rId2">
            <a:extLst>
              <a:ext uri="{28A0092B-C50C-407E-A947-70E740481C1C}">
                <a14:useLocalDpi xmlns:a14="http://schemas.microsoft.com/office/drawing/2010/main" xmlns="" val="0"/>
              </a:ext>
            </a:extLst>
          </a:blip>
          <a:srcRect/>
          <a:stretch>
            <a:fillRect/>
          </a:stretch>
        </p:blipFill>
        <p:spPr bwMode="auto">
          <a:xfrm>
            <a:off x="313588" y="2188940"/>
            <a:ext cx="4117695" cy="3649662"/>
          </a:xfrm>
          <a:prstGeom prst="rect">
            <a:avLst/>
          </a:prstGeom>
          <a:noFill/>
          <a:extLst>
            <a:ext uri="{909E8E84-426E-40DD-AFC4-6F175D3DCCD1}">
              <a14:hiddenFill xmlns:a14="http://schemas.microsoft.com/office/drawing/2010/main" xmlns="">
                <a:solidFill>
                  <a:srgbClr val="FFFFFF"/>
                </a:solidFill>
              </a14:hiddenFill>
            </a:ext>
          </a:extLst>
        </p:spPr>
      </p:pic>
      <p:pic>
        <p:nvPicPr>
          <p:cNvPr id="2054" name="Picture 6">
            <a:extLst>
              <a:ext uri="{FF2B5EF4-FFF2-40B4-BE49-F238E27FC236}">
                <a16:creationId xmlns:a16="http://schemas.microsoft.com/office/drawing/2014/main" xmlns="" id="{8111A116-83A1-42C8-938D-8E1FBD3E16C8}"/>
              </a:ext>
            </a:extLst>
          </p:cNvPr>
          <p:cNvPicPr>
            <a:picLocks noChangeAspect="1" noChangeArrowheads="1"/>
          </p:cNvPicPr>
          <p:nvPr/>
        </p:nvPicPr>
        <p:blipFill>
          <a:blip r:embed="rId3">
            <a:extLst>
              <a:ext uri="{28A0092B-C50C-407E-A947-70E740481C1C}">
                <a14:useLocalDpi xmlns:a14="http://schemas.microsoft.com/office/drawing/2010/main" xmlns="" val="0"/>
              </a:ext>
            </a:extLst>
          </a:blip>
          <a:srcRect/>
          <a:stretch>
            <a:fillRect/>
          </a:stretch>
        </p:blipFill>
        <p:spPr bwMode="auto">
          <a:xfrm>
            <a:off x="4712718" y="2173018"/>
            <a:ext cx="3963738" cy="3681507"/>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224628382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B048840-FDF0-4033-AE57-212EF5E6DCA0}"/>
              </a:ext>
            </a:extLst>
          </p:cNvPr>
          <p:cNvSpPr>
            <a:spLocks noGrp="1"/>
          </p:cNvSpPr>
          <p:nvPr>
            <p:ph type="title"/>
          </p:nvPr>
        </p:nvSpPr>
        <p:spPr/>
        <p:txBody>
          <a:bodyPr/>
          <a:lstStyle/>
          <a:p>
            <a:r>
              <a:rPr lang="en-IN" dirty="0"/>
              <a:t>References</a:t>
            </a:r>
          </a:p>
        </p:txBody>
      </p:sp>
      <p:sp>
        <p:nvSpPr>
          <p:cNvPr id="3" name="Content Placeholder 2">
            <a:extLst>
              <a:ext uri="{FF2B5EF4-FFF2-40B4-BE49-F238E27FC236}">
                <a16:creationId xmlns:a16="http://schemas.microsoft.com/office/drawing/2014/main" xmlns="" id="{9AA38AF5-229A-454F-8BD4-464B9B15C200}"/>
              </a:ext>
            </a:extLst>
          </p:cNvPr>
          <p:cNvSpPr>
            <a:spLocks noGrp="1"/>
          </p:cNvSpPr>
          <p:nvPr>
            <p:ph idx="1"/>
          </p:nvPr>
        </p:nvSpPr>
        <p:spPr/>
        <p:txBody>
          <a:bodyPr>
            <a:normAutofit fontScale="85000" lnSpcReduction="10000"/>
          </a:bodyPr>
          <a:lstStyle/>
          <a:p>
            <a:r>
              <a:rPr lang="en-IN" b="0" i="0" dirty="0">
                <a:effectLst/>
                <a:latin typeface="BlinkMacSystemFont"/>
              </a:rPr>
              <a:t>Mangione CM, Berry S, Spritzer K, </a:t>
            </a:r>
            <a:r>
              <a:rPr lang="en-IN" b="0" i="0" dirty="0" err="1">
                <a:effectLst/>
                <a:latin typeface="BlinkMacSystemFont"/>
              </a:rPr>
              <a:t>Janz</a:t>
            </a:r>
            <a:r>
              <a:rPr lang="en-IN" b="0" i="0" dirty="0">
                <a:effectLst/>
                <a:latin typeface="BlinkMacSystemFont"/>
              </a:rPr>
              <a:t> NK, Klein R, Owsley C, Lee PP. Identifying the content area for the 51-item National Eye Institute Visual Function Questionnaire: results from focus groups with visually impaired persons. Arch </a:t>
            </a:r>
            <a:r>
              <a:rPr lang="en-IN" b="0" i="0" dirty="0" err="1">
                <a:effectLst/>
                <a:latin typeface="BlinkMacSystemFont"/>
              </a:rPr>
              <a:t>Ophthalmol</a:t>
            </a:r>
            <a:r>
              <a:rPr lang="en-IN" b="0" i="0" dirty="0">
                <a:effectLst/>
                <a:latin typeface="BlinkMacSystemFont"/>
              </a:rPr>
              <a:t>. 1998 Feb;116(2):227-33. </a:t>
            </a:r>
            <a:r>
              <a:rPr lang="en-IN" b="0" i="0" dirty="0" err="1">
                <a:effectLst/>
                <a:latin typeface="BlinkMacSystemFont"/>
              </a:rPr>
              <a:t>doi</a:t>
            </a:r>
            <a:r>
              <a:rPr lang="en-IN" b="0" i="0" dirty="0">
                <a:effectLst/>
                <a:latin typeface="BlinkMacSystemFont"/>
              </a:rPr>
              <a:t>: 10.1001/archopht.116.2.227. PMID: 9488276.</a:t>
            </a:r>
          </a:p>
          <a:p>
            <a:r>
              <a:rPr lang="en-US" b="0" i="0" dirty="0">
                <a:effectLst/>
                <a:latin typeface="Arial" panose="020B0604020202020204" pitchFamily="34" charset="0"/>
              </a:rPr>
              <a:t>G. </a:t>
            </a:r>
            <a:r>
              <a:rPr lang="en-US" b="0" i="0" dirty="0" err="1">
                <a:effectLst/>
                <a:latin typeface="Arial" panose="020B0604020202020204" pitchFamily="34" charset="0"/>
              </a:rPr>
              <a:t>Bebis</a:t>
            </a:r>
            <a:r>
              <a:rPr lang="en-US" b="0" i="0" dirty="0">
                <a:effectLst/>
                <a:latin typeface="Arial" panose="020B0604020202020204" pitchFamily="34" charset="0"/>
              </a:rPr>
              <a:t>, D. Egbert and M. Shah, "Review of computer vision education," in </a:t>
            </a:r>
            <a:r>
              <a:rPr lang="en-US" b="0" i="1" dirty="0">
                <a:effectLst/>
                <a:latin typeface="Arial" panose="020B0604020202020204" pitchFamily="34" charset="0"/>
              </a:rPr>
              <a:t>IEEE Transactions on Education</a:t>
            </a:r>
            <a:r>
              <a:rPr lang="en-US" b="0" i="0" dirty="0">
                <a:effectLst/>
                <a:latin typeface="Arial" panose="020B0604020202020204" pitchFamily="34" charset="0"/>
              </a:rPr>
              <a:t>, vol. 46, no. 1, pp. 2-21, Feb. 2003, </a:t>
            </a:r>
            <a:r>
              <a:rPr lang="en-US" b="0" i="0" dirty="0" err="1">
                <a:effectLst/>
                <a:latin typeface="Arial" panose="020B0604020202020204" pitchFamily="34" charset="0"/>
              </a:rPr>
              <a:t>doi</a:t>
            </a:r>
            <a:r>
              <a:rPr lang="en-US" b="0" i="0" dirty="0">
                <a:effectLst/>
                <a:latin typeface="Arial" panose="020B0604020202020204" pitchFamily="34" charset="0"/>
              </a:rPr>
              <a:t>: 10.1109/TE.2002.808280.</a:t>
            </a:r>
          </a:p>
          <a:p>
            <a:r>
              <a:rPr lang="en-US" b="0" i="0" dirty="0">
                <a:effectLst/>
                <a:latin typeface="BlinkMacSystemFont"/>
              </a:rPr>
              <a:t>Jürgen </a:t>
            </a:r>
            <a:r>
              <a:rPr lang="en-US" b="0" i="0" dirty="0" err="1">
                <a:effectLst/>
                <a:latin typeface="BlinkMacSystemFont"/>
              </a:rPr>
              <a:t>Schmidhuber,Deep</a:t>
            </a:r>
            <a:r>
              <a:rPr lang="en-US" b="0" i="0" dirty="0">
                <a:effectLst/>
                <a:latin typeface="BlinkMacSystemFont"/>
              </a:rPr>
              <a:t> learning in neural networks: An </a:t>
            </a:r>
            <a:r>
              <a:rPr lang="en-US" b="0" i="0" dirty="0" err="1">
                <a:effectLst/>
                <a:latin typeface="BlinkMacSystemFont"/>
              </a:rPr>
              <a:t>overview,Neural</a:t>
            </a:r>
            <a:r>
              <a:rPr lang="en-US" b="0" i="0" dirty="0">
                <a:effectLst/>
                <a:latin typeface="BlinkMacSystemFont"/>
              </a:rPr>
              <a:t> </a:t>
            </a:r>
            <a:r>
              <a:rPr lang="en-US" b="0" i="0" dirty="0" err="1">
                <a:effectLst/>
                <a:latin typeface="BlinkMacSystemFont"/>
              </a:rPr>
              <a:t>Networks,Volume</a:t>
            </a:r>
            <a:r>
              <a:rPr lang="en-US" b="0" i="0" dirty="0">
                <a:effectLst/>
                <a:latin typeface="BlinkMacSystemFont"/>
              </a:rPr>
              <a:t> 61,2015,Pages 85-117,ISSN 08936080,https://doi.org/10.1016/j.neunet.2014.09.003.</a:t>
            </a:r>
          </a:p>
          <a:p>
            <a:r>
              <a:rPr lang="en-IN" b="0" i="0" dirty="0">
                <a:effectLst/>
                <a:latin typeface="Helvetica" panose="020B0604020202020204" pitchFamily="34" charset="0"/>
              </a:rPr>
              <a:t>K. </a:t>
            </a:r>
            <a:r>
              <a:rPr lang="en-IN" b="0" i="0" dirty="0" err="1">
                <a:effectLst/>
                <a:latin typeface="Helvetica" panose="020B0604020202020204" pitchFamily="34" charset="0"/>
              </a:rPr>
              <a:t>Thakoor</a:t>
            </a:r>
            <a:r>
              <a:rPr lang="en-IN" b="0" i="0" dirty="0">
                <a:effectLst/>
                <a:latin typeface="Helvetica" panose="020B0604020202020204" pitchFamily="34" charset="0"/>
              </a:rPr>
              <a:t>, S. Marat, P. </a:t>
            </a:r>
            <a:r>
              <a:rPr lang="en-IN" b="0" i="0" dirty="0" err="1">
                <a:effectLst/>
                <a:latin typeface="Helvetica" panose="020B0604020202020204" pitchFamily="34" charset="0"/>
              </a:rPr>
              <a:t>Nasiatka</a:t>
            </a:r>
            <a:r>
              <a:rPr lang="en-IN" b="0" i="0" dirty="0">
                <a:effectLst/>
                <a:latin typeface="Helvetica" panose="020B0604020202020204" pitchFamily="34" charset="0"/>
              </a:rPr>
              <a:t>, B. Mcintosh, F. </a:t>
            </a:r>
            <a:r>
              <a:rPr lang="en-IN" b="0" i="0" dirty="0" err="1">
                <a:effectLst/>
                <a:latin typeface="Helvetica" panose="020B0604020202020204" pitchFamily="34" charset="0"/>
              </a:rPr>
              <a:t>Sahin</a:t>
            </a:r>
            <a:r>
              <a:rPr lang="en-IN" b="0" i="0" dirty="0">
                <a:effectLst/>
                <a:latin typeface="Helvetica" panose="020B0604020202020204" pitchFamily="34" charset="0"/>
              </a:rPr>
              <a:t>, A. R. </a:t>
            </a:r>
            <a:r>
              <a:rPr lang="en-IN" b="0" i="0" dirty="0" err="1">
                <a:effectLst/>
                <a:latin typeface="Helvetica" panose="020B0604020202020204" pitchFamily="34" charset="0"/>
              </a:rPr>
              <a:t>Tanguay</a:t>
            </a:r>
            <a:r>
              <a:rPr lang="en-IN" b="0" i="0" dirty="0">
                <a:effectLst/>
                <a:latin typeface="Helvetica" panose="020B0604020202020204" pitchFamily="34" charset="0"/>
              </a:rPr>
              <a:t>, J. D. Weiland, L. </a:t>
            </a:r>
            <a:r>
              <a:rPr lang="en-IN" b="0" i="0" dirty="0" err="1">
                <a:effectLst/>
                <a:latin typeface="Helvetica" panose="020B0604020202020204" pitchFamily="34" charset="0"/>
              </a:rPr>
              <a:t>Itti</a:t>
            </a:r>
            <a:r>
              <a:rPr lang="en-IN" b="0" i="0" dirty="0">
                <a:effectLst/>
                <a:latin typeface="Helvetica" panose="020B0604020202020204" pitchFamily="34" charset="0"/>
              </a:rPr>
              <a:t>, Attention-Biased Speeded-Up Robust Features (AB-SURF): A </a:t>
            </a:r>
            <a:r>
              <a:rPr lang="en-IN" b="0" i="0" dirty="0" err="1">
                <a:effectLst/>
                <a:latin typeface="Helvetica" panose="020B0604020202020204" pitchFamily="34" charset="0"/>
              </a:rPr>
              <a:t>Neurally</a:t>
            </a:r>
            <a:r>
              <a:rPr lang="en-IN" b="0" i="0" dirty="0">
                <a:effectLst/>
                <a:latin typeface="Helvetica" panose="020B0604020202020204" pitchFamily="34" charset="0"/>
              </a:rPr>
              <a:t>-Inspired Object Recognition Algorithm for A Wearable Aid for the Visually Impaired, </a:t>
            </a:r>
            <a:r>
              <a:rPr lang="en-IN" b="1" i="0" dirty="0">
                <a:effectLst/>
                <a:latin typeface="Helvetica" panose="020B0604020202020204" pitchFamily="34" charset="0"/>
              </a:rPr>
              <a:t>In: </a:t>
            </a:r>
            <a:r>
              <a:rPr lang="en-IN" b="0" i="1" dirty="0">
                <a:effectLst/>
                <a:latin typeface="Helvetica" panose="020B0604020202020204" pitchFamily="34" charset="0"/>
              </a:rPr>
              <a:t>Proc. IEEE Conference on Multimedia and Expo (ICME), Workshop on Multimodal and Alternative Perception for the Visually Impaired People (MAP4VIP),</a:t>
            </a:r>
            <a:r>
              <a:rPr lang="en-IN" b="0" i="0" dirty="0">
                <a:effectLst/>
                <a:latin typeface="Helvetica" panose="020B0604020202020204" pitchFamily="34" charset="0"/>
              </a:rPr>
              <a:t> Jul 2013.</a:t>
            </a:r>
            <a:endParaRPr lang="en-US" b="0" i="0" dirty="0">
              <a:effectLst/>
              <a:latin typeface="BlinkMacSystemFont"/>
            </a:endParaRPr>
          </a:p>
          <a:p>
            <a:endParaRPr lang="en-IN" b="0" i="0" dirty="0">
              <a:effectLst/>
              <a:latin typeface="BlinkMacSystemFont"/>
            </a:endParaRPr>
          </a:p>
          <a:p>
            <a:endParaRPr lang="en-IN" dirty="0"/>
          </a:p>
        </p:txBody>
      </p:sp>
    </p:spTree>
    <p:extLst>
      <p:ext uri="{BB962C8B-B14F-4D97-AF65-F5344CB8AC3E}">
        <p14:creationId xmlns:p14="http://schemas.microsoft.com/office/powerpoint/2010/main" xmlns="" val="230811748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2857500"/>
            <a:ext cx="8229600" cy="1143000"/>
          </a:xfrm>
        </p:spPr>
        <p:txBody>
          <a:bodyPr>
            <a:normAutofit/>
          </a:bodyPr>
          <a:lstStyle/>
          <a:p>
            <a:pPr algn="ctr"/>
            <a:r>
              <a:rPr lang="en-US" sz="4800" b="1" dirty="0">
                <a:latin typeface="Times New Roman" pitchFamily="18" charset="0"/>
                <a:cs typeface="Times New Roman" pitchFamily="18" charset="0"/>
              </a:rPr>
              <a:t>THANK YOU</a:t>
            </a:r>
            <a:endParaRPr lang="en-IN" sz="48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00034" y="2500306"/>
            <a:ext cx="8229600" cy="1143000"/>
          </a:xfrm>
        </p:spPr>
        <p:txBody>
          <a:bodyPr>
            <a:normAutofit/>
          </a:bodyPr>
          <a:lstStyle/>
          <a:p>
            <a:r>
              <a:rPr lang="en-US" sz="3600" b="1" dirty="0">
                <a:latin typeface="Times New Roman" pitchFamily="18" charset="0"/>
                <a:cs typeface="Times New Roman" pitchFamily="18" charset="0"/>
              </a:rPr>
              <a:t>Literature survey</a:t>
            </a:r>
            <a:endParaRPr lang="en-IN" sz="3600" b="1" dirty="0">
              <a:latin typeface="Times New Roman" pitchFamily="18" charset="0"/>
              <a:cs typeface="Times New Roman"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xmlns="" id="{58072EF1-C3E5-4A31-87E9-C3D7BCA546FB}"/>
              </a:ext>
            </a:extLst>
          </p:cNvPr>
          <p:cNvGraphicFramePr>
            <a:graphicFrameLocks noGrp="1"/>
          </p:cNvGraphicFramePr>
          <p:nvPr>
            <p:extLst>
              <p:ext uri="{D42A27DB-BD31-4B8C-83A1-F6EECF244321}">
                <p14:modId xmlns:p14="http://schemas.microsoft.com/office/powerpoint/2010/main" xmlns="" val="4126406078"/>
              </p:ext>
            </p:extLst>
          </p:nvPr>
        </p:nvGraphicFramePr>
        <p:xfrm>
          <a:off x="-36512" y="1"/>
          <a:ext cx="9180513" cy="6846799"/>
        </p:xfrm>
        <a:graphic>
          <a:graphicData uri="http://schemas.openxmlformats.org/drawingml/2006/table">
            <a:tbl>
              <a:tblPr/>
              <a:tblGrid>
                <a:gridCol w="752129">
                  <a:extLst>
                    <a:ext uri="{9D8B030D-6E8A-4147-A177-3AD203B41FA5}">
                      <a16:colId xmlns:a16="http://schemas.microsoft.com/office/drawing/2014/main" xmlns="" val="20000"/>
                    </a:ext>
                  </a:extLst>
                </a:gridCol>
                <a:gridCol w="1828801">
                  <a:extLst>
                    <a:ext uri="{9D8B030D-6E8A-4147-A177-3AD203B41FA5}">
                      <a16:colId xmlns:a16="http://schemas.microsoft.com/office/drawing/2014/main" xmlns="" val="20001"/>
                    </a:ext>
                  </a:extLst>
                </a:gridCol>
                <a:gridCol w="978957">
                  <a:extLst>
                    <a:ext uri="{9D8B030D-6E8A-4147-A177-3AD203B41FA5}">
                      <a16:colId xmlns:a16="http://schemas.microsoft.com/office/drawing/2014/main" xmlns="" val="20002"/>
                    </a:ext>
                  </a:extLst>
                </a:gridCol>
                <a:gridCol w="1977319">
                  <a:extLst>
                    <a:ext uri="{9D8B030D-6E8A-4147-A177-3AD203B41FA5}">
                      <a16:colId xmlns:a16="http://schemas.microsoft.com/office/drawing/2014/main" xmlns="" val="20003"/>
                    </a:ext>
                  </a:extLst>
                </a:gridCol>
                <a:gridCol w="1714512">
                  <a:extLst>
                    <a:ext uri="{9D8B030D-6E8A-4147-A177-3AD203B41FA5}">
                      <a16:colId xmlns:a16="http://schemas.microsoft.com/office/drawing/2014/main" xmlns="" val="20004"/>
                    </a:ext>
                  </a:extLst>
                </a:gridCol>
                <a:gridCol w="1928795">
                  <a:extLst>
                    <a:ext uri="{9D8B030D-6E8A-4147-A177-3AD203B41FA5}">
                      <a16:colId xmlns:a16="http://schemas.microsoft.com/office/drawing/2014/main" xmlns="" val="20005"/>
                    </a:ext>
                  </a:extLst>
                </a:gridCol>
              </a:tblGrid>
              <a:tr h="303242">
                <a:tc>
                  <a:txBody>
                    <a:bodyPr/>
                    <a:lstStyle/>
                    <a:p>
                      <a:pPr marL="0" marR="0" algn="ctr">
                        <a:spcBef>
                          <a:spcPts val="0"/>
                        </a:spcBef>
                        <a:spcAft>
                          <a:spcPts val="0"/>
                        </a:spcAft>
                      </a:pPr>
                      <a:r>
                        <a:rPr lang="en-US" sz="800" b="1" dirty="0" err="1">
                          <a:solidFill>
                            <a:srgbClr val="FFFF00"/>
                          </a:solidFill>
                          <a:latin typeface="Times New Roman" panose="02020603050405020304" pitchFamily="18" charset="0"/>
                          <a:ea typeface="Times New Roman"/>
                          <a:cs typeface="Times New Roman" panose="02020603050405020304" pitchFamily="18" charset="0"/>
                        </a:rPr>
                        <a:t>Sl.No</a:t>
                      </a:r>
                      <a:r>
                        <a:rPr lang="en-US" sz="800" b="1" dirty="0">
                          <a:solidFill>
                            <a:srgbClr val="FFFF00"/>
                          </a:solidFill>
                          <a:latin typeface="Times New Roman" panose="02020603050405020304" pitchFamily="18" charset="0"/>
                          <a:ea typeface="Times New Roman"/>
                          <a:cs typeface="Times New Roman" panose="02020603050405020304" pitchFamily="18" charset="0"/>
                        </a:rPr>
                        <a:t> </a:t>
                      </a:r>
                      <a:endParaRPr lang="en-US" sz="800" dirty="0">
                        <a:solidFill>
                          <a:srgbClr val="FFFF00"/>
                        </a:solidFill>
                        <a:latin typeface="Times New Roman" panose="02020603050405020304" pitchFamily="18" charset="0"/>
                        <a:ea typeface="Times New Roman"/>
                        <a:cs typeface="Times New Roman" panose="02020603050405020304" pitchFamily="18" charset="0"/>
                      </a:endParaRPr>
                    </a:p>
                  </a:txBody>
                  <a:tcPr marL="48768" marR="48768" marT="5419"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003399"/>
                    </a:solidFill>
                  </a:tcPr>
                </a:tc>
                <a:tc>
                  <a:txBody>
                    <a:bodyPr/>
                    <a:lstStyle/>
                    <a:p>
                      <a:pPr marL="0" marR="0" algn="ctr">
                        <a:spcBef>
                          <a:spcPts val="0"/>
                        </a:spcBef>
                        <a:spcAft>
                          <a:spcPts val="0"/>
                        </a:spcAft>
                      </a:pPr>
                      <a:r>
                        <a:rPr lang="en-US" sz="800" b="1" dirty="0">
                          <a:solidFill>
                            <a:srgbClr val="FFFF00"/>
                          </a:solidFill>
                          <a:latin typeface="Times New Roman" panose="02020603050405020304" pitchFamily="18" charset="0"/>
                          <a:ea typeface="Times New Roman"/>
                          <a:cs typeface="Times New Roman" panose="02020603050405020304" pitchFamily="18" charset="0"/>
                        </a:rPr>
                        <a:t>Author &amp; Year of Publication </a:t>
                      </a:r>
                      <a:endParaRPr lang="en-US" sz="800" dirty="0">
                        <a:solidFill>
                          <a:srgbClr val="FFFF00"/>
                        </a:solidFill>
                        <a:latin typeface="Times New Roman" panose="02020603050405020304" pitchFamily="18" charset="0"/>
                        <a:ea typeface="Times New Roman"/>
                        <a:cs typeface="Times New Roman" panose="02020603050405020304" pitchFamily="18" charset="0"/>
                      </a:endParaRPr>
                    </a:p>
                  </a:txBody>
                  <a:tcPr marL="48768" marR="48768" marT="5419"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003399"/>
                    </a:solidFill>
                  </a:tcPr>
                </a:tc>
                <a:tc>
                  <a:txBody>
                    <a:bodyPr/>
                    <a:lstStyle/>
                    <a:p>
                      <a:pPr marL="0" marR="0" algn="ctr">
                        <a:spcBef>
                          <a:spcPts val="0"/>
                        </a:spcBef>
                        <a:spcAft>
                          <a:spcPts val="0"/>
                        </a:spcAft>
                      </a:pPr>
                      <a:r>
                        <a:rPr lang="en-US" sz="800" b="1">
                          <a:solidFill>
                            <a:srgbClr val="FFFF00"/>
                          </a:solidFill>
                          <a:latin typeface="Times New Roman" panose="02020603050405020304" pitchFamily="18" charset="0"/>
                          <a:ea typeface="Times New Roman"/>
                          <a:cs typeface="Times New Roman" panose="02020603050405020304" pitchFamily="18" charset="0"/>
                        </a:rPr>
                        <a:t>Journal </a:t>
                      </a:r>
                      <a:endParaRPr lang="en-US" sz="800">
                        <a:solidFill>
                          <a:srgbClr val="FFFF00"/>
                        </a:solidFill>
                        <a:latin typeface="Times New Roman" panose="02020603050405020304" pitchFamily="18" charset="0"/>
                        <a:ea typeface="Times New Roman"/>
                        <a:cs typeface="Times New Roman" panose="02020603050405020304" pitchFamily="18" charset="0"/>
                      </a:endParaRPr>
                    </a:p>
                  </a:txBody>
                  <a:tcPr marL="48768" marR="48768" marT="5419"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003399"/>
                    </a:solidFill>
                  </a:tcPr>
                </a:tc>
                <a:tc>
                  <a:txBody>
                    <a:bodyPr/>
                    <a:lstStyle/>
                    <a:p>
                      <a:pPr marL="0" marR="0" algn="ctr">
                        <a:spcBef>
                          <a:spcPts val="0"/>
                        </a:spcBef>
                        <a:spcAft>
                          <a:spcPts val="0"/>
                        </a:spcAft>
                      </a:pPr>
                      <a:r>
                        <a:rPr lang="en-US" sz="800" b="1">
                          <a:solidFill>
                            <a:srgbClr val="FFFF00"/>
                          </a:solidFill>
                          <a:latin typeface="Times New Roman" panose="02020603050405020304" pitchFamily="18" charset="0"/>
                          <a:ea typeface="Times New Roman"/>
                          <a:cs typeface="Times New Roman" panose="02020603050405020304" pitchFamily="18" charset="0"/>
                        </a:rPr>
                        <a:t>Title of the     paper</a:t>
                      </a:r>
                      <a:endParaRPr lang="en-US" sz="800">
                        <a:solidFill>
                          <a:srgbClr val="FFFF00"/>
                        </a:solidFill>
                        <a:latin typeface="Times New Roman" panose="02020603050405020304" pitchFamily="18" charset="0"/>
                        <a:ea typeface="Times New Roman"/>
                        <a:cs typeface="Times New Roman" panose="02020603050405020304" pitchFamily="18" charset="0"/>
                      </a:endParaRPr>
                    </a:p>
                  </a:txBody>
                  <a:tcPr marL="48768" marR="48768" marT="5419"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003399"/>
                    </a:solidFill>
                  </a:tcPr>
                </a:tc>
                <a:tc>
                  <a:txBody>
                    <a:bodyPr/>
                    <a:lstStyle/>
                    <a:p>
                      <a:pPr marL="0" marR="0" algn="ctr">
                        <a:spcBef>
                          <a:spcPts val="0"/>
                        </a:spcBef>
                        <a:spcAft>
                          <a:spcPts val="0"/>
                        </a:spcAft>
                      </a:pPr>
                      <a:r>
                        <a:rPr lang="en-US" sz="800" b="1" dirty="0">
                          <a:solidFill>
                            <a:srgbClr val="FFFF00"/>
                          </a:solidFill>
                          <a:latin typeface="Times New Roman" panose="02020603050405020304" pitchFamily="18" charset="0"/>
                          <a:ea typeface="Times New Roman"/>
                          <a:cs typeface="Times New Roman" panose="02020603050405020304" pitchFamily="18" charset="0"/>
                        </a:rPr>
                        <a:t>Advantage(s)</a:t>
                      </a:r>
                      <a:endParaRPr lang="en-US" sz="800" dirty="0">
                        <a:solidFill>
                          <a:srgbClr val="FFFF00"/>
                        </a:solidFill>
                        <a:latin typeface="Times New Roman" panose="02020603050405020304" pitchFamily="18" charset="0"/>
                        <a:ea typeface="Times New Roman"/>
                        <a:cs typeface="Times New Roman" panose="02020603050405020304" pitchFamily="18" charset="0"/>
                      </a:endParaRPr>
                    </a:p>
                  </a:txBody>
                  <a:tcPr marL="48768" marR="48768" marT="5419"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003399"/>
                    </a:solidFill>
                  </a:tcPr>
                </a:tc>
                <a:tc>
                  <a:txBody>
                    <a:bodyPr/>
                    <a:lstStyle/>
                    <a:p>
                      <a:pPr marL="0" marR="0" algn="ctr">
                        <a:spcBef>
                          <a:spcPts val="0"/>
                        </a:spcBef>
                        <a:spcAft>
                          <a:spcPts val="0"/>
                        </a:spcAft>
                      </a:pPr>
                      <a:r>
                        <a:rPr lang="en-US" sz="800" b="1" dirty="0">
                          <a:solidFill>
                            <a:srgbClr val="FFFF00"/>
                          </a:solidFill>
                          <a:latin typeface="Times New Roman" panose="02020603050405020304" pitchFamily="18" charset="0"/>
                          <a:ea typeface="Times New Roman"/>
                          <a:cs typeface="Times New Roman" panose="02020603050405020304" pitchFamily="18" charset="0"/>
                        </a:rPr>
                        <a:t>Limitation(s) </a:t>
                      </a:r>
                      <a:endParaRPr lang="en-US" sz="800" dirty="0">
                        <a:solidFill>
                          <a:srgbClr val="FFFF00"/>
                        </a:solidFill>
                        <a:latin typeface="Times New Roman" panose="02020603050405020304" pitchFamily="18" charset="0"/>
                        <a:ea typeface="Times New Roman"/>
                        <a:cs typeface="Times New Roman" panose="02020603050405020304" pitchFamily="18" charset="0"/>
                      </a:endParaRPr>
                    </a:p>
                  </a:txBody>
                  <a:tcPr marL="48768" marR="48768" marT="5419"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003399"/>
                    </a:solidFill>
                  </a:tcPr>
                </a:tc>
                <a:extLst>
                  <a:ext uri="{0D108BD9-81ED-4DB2-BD59-A6C34878D82A}">
                    <a16:rowId xmlns:a16="http://schemas.microsoft.com/office/drawing/2014/main" xmlns="" val="10000"/>
                  </a:ext>
                </a:extLst>
              </a:tr>
              <a:tr h="1325557">
                <a:tc>
                  <a:txBody>
                    <a:bodyPr/>
                    <a:lstStyle/>
                    <a:p>
                      <a:pPr marL="0" marR="0" algn="ctr">
                        <a:spcBef>
                          <a:spcPts val="0"/>
                        </a:spcBef>
                        <a:spcAft>
                          <a:spcPts val="0"/>
                        </a:spcAft>
                      </a:pPr>
                      <a:r>
                        <a:rPr lang="en-US" sz="800" dirty="0">
                          <a:latin typeface="Times New Roman" panose="02020603050405020304" pitchFamily="18" charset="0"/>
                          <a:ea typeface="Times New Roman"/>
                          <a:cs typeface="Times New Roman" panose="02020603050405020304" pitchFamily="18" charset="0"/>
                        </a:rPr>
                        <a:t>1.</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BCDDE"/>
                    </a:solidFill>
                  </a:tcPr>
                </a:tc>
                <a:tc>
                  <a:txBody>
                    <a:bodyPr/>
                    <a:lstStyle/>
                    <a:p>
                      <a:pPr marL="0" marR="0" algn="ctr">
                        <a:spcBef>
                          <a:spcPts val="0"/>
                        </a:spcBef>
                        <a:spcAft>
                          <a:spcPts val="0"/>
                        </a:spcAft>
                      </a:pPr>
                      <a:r>
                        <a:rPr lang="en-IN" sz="800" kern="1200" dirty="0">
                          <a:solidFill>
                            <a:schemeClr val="tx1"/>
                          </a:solidFill>
                          <a:latin typeface="Times New Roman" pitchFamily="18" charset="0"/>
                          <a:ea typeface="+mn-ea"/>
                          <a:cs typeface="Times New Roman" pitchFamily="18" charset="0"/>
                        </a:rPr>
                        <a:t>C. M. </a:t>
                      </a:r>
                      <a:r>
                        <a:rPr lang="en-IN" sz="800" kern="1200" dirty="0" err="1">
                          <a:solidFill>
                            <a:schemeClr val="tx1"/>
                          </a:solidFill>
                          <a:latin typeface="Times New Roman" pitchFamily="18" charset="0"/>
                          <a:ea typeface="+mn-ea"/>
                          <a:cs typeface="Times New Roman" pitchFamily="18" charset="0"/>
                        </a:rPr>
                        <a:t>Mangione</a:t>
                      </a:r>
                      <a:r>
                        <a:rPr lang="en-IN" sz="800" kern="1200" dirty="0">
                          <a:solidFill>
                            <a:schemeClr val="tx1"/>
                          </a:solidFill>
                          <a:latin typeface="Times New Roman" pitchFamily="18" charset="0"/>
                          <a:ea typeface="+mn-ea"/>
                          <a:cs typeface="Times New Roman" pitchFamily="18" charset="0"/>
                        </a:rPr>
                        <a:t>, S. Berry, </a:t>
                      </a:r>
                      <a:r>
                        <a:rPr lang="en-IN" sz="800" kern="1200" dirty="0" err="1">
                          <a:solidFill>
                            <a:schemeClr val="tx1"/>
                          </a:solidFill>
                          <a:latin typeface="Times New Roman" pitchFamily="18" charset="0"/>
                          <a:ea typeface="+mn-ea"/>
                          <a:cs typeface="Times New Roman" pitchFamily="18" charset="0"/>
                        </a:rPr>
                        <a:t>K.Spritzer</a:t>
                      </a:r>
                      <a:r>
                        <a:rPr lang="en-IN" sz="800" kern="1200" dirty="0">
                          <a:solidFill>
                            <a:schemeClr val="tx1"/>
                          </a:solidFill>
                          <a:latin typeface="Times New Roman" pitchFamily="18" charset="0"/>
                          <a:ea typeface="+mn-ea"/>
                          <a:cs typeface="Times New Roman" pitchFamily="18" charset="0"/>
                        </a:rPr>
                        <a:t>, N. K. </a:t>
                      </a:r>
                      <a:r>
                        <a:rPr lang="en-IN" sz="800" kern="1200" dirty="0" err="1">
                          <a:solidFill>
                            <a:schemeClr val="tx1"/>
                          </a:solidFill>
                          <a:latin typeface="Times New Roman" pitchFamily="18" charset="0"/>
                          <a:ea typeface="+mn-ea"/>
                          <a:cs typeface="Times New Roman" pitchFamily="18" charset="0"/>
                        </a:rPr>
                        <a:t>Janz</a:t>
                      </a:r>
                      <a:r>
                        <a:rPr lang="en-IN" sz="800" kern="1200" dirty="0">
                          <a:solidFill>
                            <a:schemeClr val="tx1"/>
                          </a:solidFill>
                          <a:latin typeface="Times New Roman" pitchFamily="18" charset="0"/>
                          <a:ea typeface="+mn-ea"/>
                          <a:cs typeface="Times New Roman" pitchFamily="18" charset="0"/>
                        </a:rPr>
                        <a:t>, R. </a:t>
                      </a:r>
                      <a:r>
                        <a:rPr lang="en-IN" sz="800" kern="1200" dirty="0" err="1">
                          <a:solidFill>
                            <a:schemeClr val="tx1"/>
                          </a:solidFill>
                          <a:latin typeface="Times New Roman" pitchFamily="18" charset="0"/>
                          <a:ea typeface="+mn-ea"/>
                          <a:cs typeface="Times New Roman" pitchFamily="18" charset="0"/>
                        </a:rPr>
                        <a:t>Klein,C</a:t>
                      </a:r>
                      <a:r>
                        <a:rPr lang="en-IN" sz="800" kern="1200" dirty="0">
                          <a:solidFill>
                            <a:schemeClr val="tx1"/>
                          </a:solidFill>
                          <a:latin typeface="Times New Roman" pitchFamily="18" charset="0"/>
                          <a:ea typeface="+mn-ea"/>
                          <a:cs typeface="Times New Roman" pitchFamily="18" charset="0"/>
                        </a:rPr>
                        <a:t>. Owsley, and P. P. Lee</a:t>
                      </a:r>
                      <a:endParaRPr lang="en-US" sz="800" dirty="0">
                        <a:latin typeface="Times New Roman" pitchFamily="18" charset="0"/>
                        <a:ea typeface="Times New Roman"/>
                        <a:cs typeface="Times New Roman" pitchFamily="18" charset="0"/>
                      </a:endParaRPr>
                    </a:p>
                  </a:txBody>
                  <a:tcPr marL="55993" marR="55993" marT="27997" marB="27997"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BCDDE"/>
                    </a:solidFill>
                  </a:tcPr>
                </a:tc>
                <a:tc>
                  <a:txBody>
                    <a:bodyPr/>
                    <a:lstStyle/>
                    <a:p>
                      <a:pPr marL="0" marR="0" algn="ctr">
                        <a:spcBef>
                          <a:spcPts val="0"/>
                        </a:spcBef>
                        <a:spcAft>
                          <a:spcPts val="0"/>
                        </a:spcAft>
                      </a:pPr>
                      <a:r>
                        <a:rPr lang="en-US" sz="800" dirty="0">
                          <a:latin typeface="Times New Roman" panose="02020603050405020304" pitchFamily="18" charset="0"/>
                          <a:ea typeface="Times New Roman"/>
                          <a:cs typeface="Times New Roman" panose="02020603050405020304" pitchFamily="18" charset="0"/>
                        </a:rPr>
                        <a:t>IEEE</a:t>
                      </a:r>
                    </a:p>
                  </a:txBody>
                  <a:tcPr marL="65024" marR="65024" marT="32513" marB="32513"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BCDDE"/>
                    </a:solidFill>
                  </a:tcPr>
                </a:tc>
                <a:tc>
                  <a:txBody>
                    <a:bodyPr/>
                    <a:lstStyle/>
                    <a:p>
                      <a:pPr marL="0" marR="0" algn="ctr">
                        <a:spcBef>
                          <a:spcPts val="0"/>
                        </a:spcBef>
                        <a:spcAft>
                          <a:spcPts val="0"/>
                        </a:spcAft>
                      </a:pPr>
                      <a:r>
                        <a:rPr lang="en-IN" sz="800" kern="1200" dirty="0">
                          <a:solidFill>
                            <a:schemeClr val="tx1"/>
                          </a:solidFill>
                          <a:latin typeface="Times New Roman" pitchFamily="18" charset="0"/>
                          <a:ea typeface="+mn-ea"/>
                          <a:cs typeface="Times New Roman" pitchFamily="18" charset="0"/>
                        </a:rPr>
                        <a:t>Archives of  Ophthalmology</a:t>
                      </a:r>
                      <a:endParaRPr lang="en-US" sz="800" dirty="0">
                        <a:latin typeface="Times New Roman" pitchFamily="18" charset="0"/>
                        <a:ea typeface="Times New Roman"/>
                        <a:cs typeface="Times New Roman" pitchFamily="18" charset="0"/>
                      </a:endParaRPr>
                    </a:p>
                  </a:txBody>
                  <a:tcPr marL="55993" marR="55993" marT="27997" marB="27997"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BCDDE"/>
                    </a:solidFill>
                  </a:tcPr>
                </a:tc>
                <a:tc>
                  <a:txBody>
                    <a:bodyPr/>
                    <a:lstStyle/>
                    <a:p>
                      <a:pPr marL="0" marR="0" algn="ctr">
                        <a:spcBef>
                          <a:spcPts val="0"/>
                        </a:spcBef>
                        <a:spcAft>
                          <a:spcPts val="0"/>
                        </a:spcAft>
                      </a:pPr>
                      <a:r>
                        <a:rPr lang="en-IN" sz="800" kern="1200" dirty="0">
                          <a:solidFill>
                            <a:schemeClr val="tx1"/>
                          </a:solidFill>
                          <a:latin typeface="Times New Roman" pitchFamily="18" charset="0"/>
                          <a:ea typeface="+mn-ea"/>
                          <a:cs typeface="Times New Roman" pitchFamily="18" charset="0"/>
                        </a:rPr>
                        <a:t>The objective of the Archives of Ophthalmology is education: To inform its readers of progress, problems, and pertinent research in the practice of ophthalmology through the publication of original contributions and observations</a:t>
                      </a:r>
                      <a:endParaRPr lang="en-US" sz="800" dirty="0">
                        <a:latin typeface="Times New Roman" pitchFamily="18" charset="0"/>
                        <a:ea typeface="Times New Roman"/>
                        <a:cs typeface="Times New Roman" pitchFamily="18" charset="0"/>
                      </a:endParaRPr>
                    </a:p>
                  </a:txBody>
                  <a:tcPr marL="48768" marR="48768" marT="5419"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BCDDE"/>
                    </a:solidFill>
                  </a:tcPr>
                </a:tc>
                <a:tc>
                  <a:txBody>
                    <a:bodyPr/>
                    <a:lstStyle/>
                    <a:p>
                      <a:pPr marL="0" marR="0" algn="ctr">
                        <a:spcBef>
                          <a:spcPts val="0"/>
                        </a:spcBef>
                        <a:spcAft>
                          <a:spcPts val="0"/>
                        </a:spcAft>
                      </a:pPr>
                      <a:r>
                        <a:rPr lang="en-IN" sz="800" b="0" kern="1200" dirty="0">
                          <a:solidFill>
                            <a:schemeClr val="tx1"/>
                          </a:solidFill>
                          <a:latin typeface="Times New Roman" pitchFamily="18" charset="0"/>
                          <a:ea typeface="+mn-ea"/>
                          <a:cs typeface="Times New Roman" pitchFamily="18" charset="0"/>
                        </a:rPr>
                        <a:t>Archives of Ophthalmology and Optometry</a:t>
                      </a:r>
                      <a:r>
                        <a:rPr lang="en-IN" sz="800" kern="1200" dirty="0">
                          <a:solidFill>
                            <a:schemeClr val="tx1"/>
                          </a:solidFill>
                          <a:latin typeface="Times New Roman" pitchFamily="18" charset="0"/>
                          <a:ea typeface="+mn-ea"/>
                          <a:cs typeface="Times New Roman" pitchFamily="18" charset="0"/>
                        </a:rPr>
                        <a:t> is an international, open access, online publishing, medical journal that covers the full spectrum of Ophthalmology and Optometry</a:t>
                      </a:r>
                      <a:endParaRPr lang="en-US" sz="800" dirty="0">
                        <a:latin typeface="Times New Roman" pitchFamily="18" charset="0"/>
                        <a:ea typeface="Times New Roman"/>
                        <a:cs typeface="Times New Roman" pitchFamily="18" charset="0"/>
                      </a:endParaRPr>
                    </a:p>
                  </a:txBody>
                  <a:tcPr marL="48768" marR="48768" marT="5419"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BCDDE"/>
                    </a:solidFill>
                  </a:tcPr>
                </a:tc>
                <a:extLst>
                  <a:ext uri="{0D108BD9-81ED-4DB2-BD59-A6C34878D82A}">
                    <a16:rowId xmlns:a16="http://schemas.microsoft.com/office/drawing/2014/main" xmlns="" val="10001"/>
                  </a:ext>
                </a:extLst>
              </a:tr>
              <a:tr h="1224136">
                <a:tc>
                  <a:txBody>
                    <a:bodyPr/>
                    <a:lstStyle/>
                    <a:p>
                      <a:pPr marL="0" marR="0" algn="ctr">
                        <a:spcBef>
                          <a:spcPts val="0"/>
                        </a:spcBef>
                        <a:spcAft>
                          <a:spcPts val="0"/>
                        </a:spcAft>
                      </a:pPr>
                      <a:r>
                        <a:rPr lang="en-US" sz="800" dirty="0">
                          <a:latin typeface="Times New Roman" panose="02020603050405020304" pitchFamily="18" charset="0"/>
                          <a:ea typeface="Times New Roman"/>
                          <a:cs typeface="Times New Roman" panose="02020603050405020304" pitchFamily="18" charset="0"/>
                        </a:rPr>
                        <a:t>2.</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7E8EF"/>
                    </a:solidFill>
                  </a:tcPr>
                </a:tc>
                <a:tc>
                  <a:txBody>
                    <a:bodyPr/>
                    <a:lstStyle/>
                    <a:p>
                      <a:pPr marL="0" marR="0" algn="ctr">
                        <a:spcBef>
                          <a:spcPts val="0"/>
                        </a:spcBef>
                        <a:spcAft>
                          <a:spcPts val="0"/>
                        </a:spcAft>
                      </a:pPr>
                      <a:r>
                        <a:rPr lang="en-IN" sz="800" kern="1200" dirty="0">
                          <a:solidFill>
                            <a:schemeClr val="tx1"/>
                          </a:solidFill>
                          <a:latin typeface="Times New Roman" pitchFamily="18" charset="0"/>
                          <a:ea typeface="+mn-ea"/>
                          <a:cs typeface="Times New Roman" pitchFamily="18" charset="0"/>
                        </a:rPr>
                        <a:t>G. </a:t>
                      </a:r>
                      <a:r>
                        <a:rPr lang="en-IN" sz="800" kern="1200" dirty="0" err="1">
                          <a:solidFill>
                            <a:schemeClr val="tx1"/>
                          </a:solidFill>
                          <a:latin typeface="Times New Roman" pitchFamily="18" charset="0"/>
                          <a:ea typeface="+mn-ea"/>
                          <a:cs typeface="Times New Roman" pitchFamily="18" charset="0"/>
                        </a:rPr>
                        <a:t>Bebis</a:t>
                      </a:r>
                      <a:r>
                        <a:rPr lang="en-IN" sz="800" kern="1200" dirty="0">
                          <a:solidFill>
                            <a:schemeClr val="tx1"/>
                          </a:solidFill>
                          <a:latin typeface="Times New Roman" pitchFamily="18" charset="0"/>
                          <a:ea typeface="+mn-ea"/>
                          <a:cs typeface="Times New Roman" pitchFamily="18" charset="0"/>
                        </a:rPr>
                        <a:t>,   </a:t>
                      </a:r>
                      <a:r>
                        <a:rPr lang="en-IN" sz="800" kern="1200" dirty="0" err="1">
                          <a:solidFill>
                            <a:schemeClr val="tx1"/>
                          </a:solidFill>
                          <a:latin typeface="Times New Roman" pitchFamily="18" charset="0"/>
                          <a:ea typeface="+mn-ea"/>
                          <a:cs typeface="Times New Roman" pitchFamily="18" charset="0"/>
                        </a:rPr>
                        <a:t>D.Egbert</a:t>
                      </a:r>
                      <a:r>
                        <a:rPr lang="en-IN" sz="800" kern="1200" dirty="0">
                          <a:solidFill>
                            <a:schemeClr val="tx1"/>
                          </a:solidFill>
                          <a:latin typeface="Times New Roman" pitchFamily="18" charset="0"/>
                          <a:ea typeface="+mn-ea"/>
                          <a:cs typeface="Times New Roman" pitchFamily="18" charset="0"/>
                        </a:rPr>
                        <a:t> and    </a:t>
                      </a:r>
                      <a:r>
                        <a:rPr lang="en-IN" sz="800" kern="1200" dirty="0" err="1">
                          <a:solidFill>
                            <a:schemeClr val="tx1"/>
                          </a:solidFill>
                          <a:latin typeface="Times New Roman" pitchFamily="18" charset="0"/>
                          <a:ea typeface="+mn-ea"/>
                          <a:cs typeface="Times New Roman" pitchFamily="18" charset="0"/>
                        </a:rPr>
                        <a:t>M.Shah</a:t>
                      </a:r>
                      <a:endParaRPr lang="en-US" sz="800" dirty="0">
                        <a:latin typeface="Times New Roman" pitchFamily="18" charset="0"/>
                        <a:ea typeface="Times New Roman"/>
                        <a:cs typeface="Times New Roman" pitchFamily="18" charset="0"/>
                      </a:endParaRPr>
                    </a:p>
                  </a:txBody>
                  <a:tcPr marL="55993" marR="55993" marT="27997" marB="27997"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7E8EF"/>
                    </a:solidFill>
                  </a:tcPr>
                </a:tc>
                <a:tc>
                  <a:txBody>
                    <a:bodyPr/>
                    <a:lstStyle/>
                    <a:p>
                      <a:pPr marL="0" marR="0" algn="ctr">
                        <a:spcBef>
                          <a:spcPts val="0"/>
                        </a:spcBef>
                        <a:spcAft>
                          <a:spcPts val="0"/>
                        </a:spcAft>
                      </a:pPr>
                      <a:endParaRPr lang="en-US" sz="800" dirty="0">
                        <a:latin typeface="Times New Roman" panose="02020603050405020304" pitchFamily="18" charset="0"/>
                        <a:ea typeface="Times New Roman"/>
                        <a:cs typeface="Times New Roman" panose="02020603050405020304" pitchFamily="18" charset="0"/>
                      </a:endParaRPr>
                    </a:p>
                    <a:p>
                      <a:pPr marL="0" marR="0" algn="ctr">
                        <a:spcBef>
                          <a:spcPts val="0"/>
                        </a:spcBef>
                        <a:spcAft>
                          <a:spcPts val="0"/>
                        </a:spcAft>
                      </a:pPr>
                      <a:r>
                        <a:rPr lang="en-US" sz="800" dirty="0">
                          <a:latin typeface="Times New Roman" panose="02020603050405020304" pitchFamily="18" charset="0"/>
                          <a:ea typeface="Times New Roman"/>
                          <a:cs typeface="Times New Roman" panose="02020603050405020304" pitchFamily="18" charset="0"/>
                        </a:rPr>
                        <a:t>IEEE</a:t>
                      </a:r>
                    </a:p>
                  </a:txBody>
                  <a:tcPr marL="65024" marR="65024" marT="32513" marB="32513"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7E8EF"/>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IN" sz="800" b="0" kern="1200" dirty="0">
                          <a:solidFill>
                            <a:schemeClr val="tx1"/>
                          </a:solidFill>
                          <a:latin typeface="Times New Roman" pitchFamily="18" charset="0"/>
                          <a:ea typeface="+mn-ea"/>
                          <a:cs typeface="Times New Roman" pitchFamily="18" charset="0"/>
                        </a:rPr>
                        <a:t>Review of computer vision education</a:t>
                      </a:r>
                    </a:p>
                    <a:p>
                      <a:pPr marL="0" marR="0" algn="ctr">
                        <a:spcBef>
                          <a:spcPts val="0"/>
                        </a:spcBef>
                        <a:spcAft>
                          <a:spcPts val="0"/>
                        </a:spcAft>
                      </a:pPr>
                      <a:endParaRPr lang="en-US" sz="800" b="0" dirty="0">
                        <a:latin typeface="Times New Roman" pitchFamily="18" charset="0"/>
                        <a:ea typeface="Times New Roman"/>
                        <a:cs typeface="Times New Roman" pitchFamily="18" charset="0"/>
                      </a:endParaRPr>
                    </a:p>
                  </a:txBody>
                  <a:tcPr marL="55993" marR="55993" marT="27997" marB="27997"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7E8EF"/>
                    </a:solidFill>
                  </a:tcPr>
                </a:tc>
                <a:tc>
                  <a:txBody>
                    <a:bodyPr/>
                    <a:lstStyle/>
                    <a:p>
                      <a:pPr marL="0" marR="0" algn="ctr">
                        <a:spcBef>
                          <a:spcPts val="0"/>
                        </a:spcBef>
                        <a:spcAft>
                          <a:spcPts val="0"/>
                        </a:spcAft>
                      </a:pPr>
                      <a:r>
                        <a:rPr lang="en-IN" sz="800" kern="1200" dirty="0">
                          <a:solidFill>
                            <a:schemeClr val="tx1"/>
                          </a:solidFill>
                          <a:latin typeface="Times New Roman" pitchFamily="18" charset="0"/>
                          <a:ea typeface="+mn-ea"/>
                          <a:cs typeface="Times New Roman" pitchFamily="18" charset="0"/>
                        </a:rPr>
                        <a:t>Vision is perhaps the most important of the human senses. It provides us, seemingly effortlessly, with a detailed three dimensional description of a complex and rapidly changing world.</a:t>
                      </a:r>
                      <a:endParaRPr lang="en-US" sz="800" dirty="0">
                        <a:latin typeface="Times New Roman" pitchFamily="18" charset="0"/>
                        <a:ea typeface="Times New Roman"/>
                        <a:cs typeface="Times New Roman" pitchFamily="18" charset="0"/>
                      </a:endParaRPr>
                    </a:p>
                  </a:txBody>
                  <a:tcPr marL="65024" marR="65024" marT="32513" marB="32513"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7E8EF"/>
                    </a:solidFill>
                  </a:tcPr>
                </a:tc>
                <a:tc>
                  <a:txBody>
                    <a:bodyPr/>
                    <a:lstStyle/>
                    <a:p>
                      <a:pPr marL="0" marR="0" algn="ctr">
                        <a:spcBef>
                          <a:spcPts val="0"/>
                        </a:spcBef>
                        <a:spcAft>
                          <a:spcPts val="0"/>
                        </a:spcAft>
                      </a:pPr>
                      <a:r>
                        <a:rPr lang="en-IN" sz="800" kern="1200" dirty="0">
                          <a:solidFill>
                            <a:schemeClr val="tx1"/>
                          </a:solidFill>
                          <a:latin typeface="Times New Roman" pitchFamily="18" charset="0"/>
                          <a:ea typeface="+mn-ea"/>
                          <a:cs typeface="Times New Roman" pitchFamily="18" charset="0"/>
                        </a:rPr>
                        <a:t>During the past ten years, computer vision has grown from a research area to a widely accepted technology, capable of providing a dramatic increase in productivity and improving living standards.</a:t>
                      </a:r>
                      <a:endParaRPr lang="en-US" sz="800" dirty="0">
                        <a:latin typeface="Times New Roman" pitchFamily="18" charset="0"/>
                        <a:ea typeface="Times New Roman"/>
                        <a:cs typeface="Times New Roman" pitchFamily="18" charset="0"/>
                      </a:endParaRPr>
                    </a:p>
                  </a:txBody>
                  <a:tcPr marL="65024" marR="65024" marT="32513" marB="32513"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7E8EF"/>
                    </a:solidFill>
                  </a:tcPr>
                </a:tc>
                <a:extLst>
                  <a:ext uri="{0D108BD9-81ED-4DB2-BD59-A6C34878D82A}">
                    <a16:rowId xmlns:a16="http://schemas.microsoft.com/office/drawing/2014/main" xmlns="" val="10002"/>
                  </a:ext>
                </a:extLst>
              </a:tr>
              <a:tr h="1521445">
                <a:tc>
                  <a:txBody>
                    <a:bodyPr/>
                    <a:lstStyle/>
                    <a:p>
                      <a:pPr marL="0" marR="0" algn="ctr">
                        <a:spcBef>
                          <a:spcPts val="0"/>
                        </a:spcBef>
                        <a:spcAft>
                          <a:spcPts val="0"/>
                        </a:spcAft>
                      </a:pPr>
                      <a:r>
                        <a:rPr lang="en-US" sz="800" dirty="0">
                          <a:latin typeface="Times New Roman" panose="02020603050405020304" pitchFamily="18" charset="0"/>
                          <a:ea typeface="Times New Roman"/>
                          <a:cs typeface="Times New Roman" panose="02020603050405020304" pitchFamily="18" charset="0"/>
                        </a:rPr>
                        <a:t>3.</a:t>
                      </a:r>
                    </a:p>
                  </a:txBody>
                  <a:tcPr marL="48768" marR="48768" marT="5419"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BCDDE"/>
                    </a:solidFill>
                  </a:tcPr>
                </a:tc>
                <a:tc>
                  <a:txBody>
                    <a:bodyPr/>
                    <a:lstStyle/>
                    <a:p>
                      <a:pPr marL="0" marR="0" algn="ctr">
                        <a:spcBef>
                          <a:spcPts val="0"/>
                        </a:spcBef>
                        <a:spcAft>
                          <a:spcPts val="0"/>
                        </a:spcAft>
                      </a:pPr>
                      <a:r>
                        <a:rPr lang="en-IN" sz="800" kern="1200" dirty="0">
                          <a:solidFill>
                            <a:schemeClr val="tx1"/>
                          </a:solidFill>
                          <a:latin typeface="Times New Roman" panose="02020603050405020304" pitchFamily="18" charset="0"/>
                          <a:ea typeface="+mn-ea"/>
                          <a:cs typeface="Times New Roman" panose="02020603050405020304" pitchFamily="18" charset="0"/>
                        </a:rPr>
                        <a:t>J. </a:t>
                      </a:r>
                      <a:r>
                        <a:rPr lang="en-IN" sz="800" kern="1200" dirty="0" err="1">
                          <a:solidFill>
                            <a:schemeClr val="tx1"/>
                          </a:solidFill>
                          <a:latin typeface="Times New Roman" panose="02020603050405020304" pitchFamily="18" charset="0"/>
                          <a:ea typeface="+mn-ea"/>
                          <a:cs typeface="Times New Roman" panose="02020603050405020304" pitchFamily="18" charset="0"/>
                        </a:rPr>
                        <a:t>Schmidhuber</a:t>
                      </a:r>
                      <a:endParaRPr lang="en-US" sz="800" dirty="0">
                        <a:latin typeface="Times New Roman" pitchFamily="18" charset="0"/>
                        <a:ea typeface="Times New Roman"/>
                        <a:cs typeface="Times New Roman" pitchFamily="18" charset="0"/>
                      </a:endParaRPr>
                    </a:p>
                  </a:txBody>
                  <a:tcPr marL="48768" marR="48768" marT="5419"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BCDDE"/>
                    </a:solidFill>
                  </a:tcPr>
                </a:tc>
                <a:tc>
                  <a:txBody>
                    <a:bodyPr/>
                    <a:lstStyle/>
                    <a:p>
                      <a:pPr marL="0" marR="0" algn="ctr">
                        <a:spcBef>
                          <a:spcPts val="0"/>
                        </a:spcBef>
                        <a:spcAft>
                          <a:spcPts val="0"/>
                        </a:spcAft>
                      </a:pPr>
                      <a:r>
                        <a:rPr lang="en-IN" sz="800" dirty="0">
                          <a:latin typeface="Times New Roman" panose="02020603050405020304" pitchFamily="18" charset="0"/>
                          <a:ea typeface="Times New Roman"/>
                          <a:cs typeface="Times New Roman" panose="02020603050405020304" pitchFamily="18" charset="0"/>
                        </a:rPr>
                        <a:t>IEEE</a:t>
                      </a:r>
                      <a:endParaRPr lang="en-US" sz="800" dirty="0">
                        <a:latin typeface="Times New Roman" panose="02020603050405020304" pitchFamily="18" charset="0"/>
                        <a:ea typeface="Times New Roman"/>
                        <a:cs typeface="Times New Roman" panose="02020603050405020304" pitchFamily="18" charset="0"/>
                      </a:endParaRPr>
                    </a:p>
                  </a:txBody>
                  <a:tcPr marL="48768" marR="48768" marT="5419"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BCDDE"/>
                    </a:solidFill>
                  </a:tcPr>
                </a:tc>
                <a:tc>
                  <a:txBody>
                    <a:bodyPr/>
                    <a:lstStyle/>
                    <a:p>
                      <a:pPr marL="0" marR="0" algn="ctr">
                        <a:spcBef>
                          <a:spcPts val="0"/>
                        </a:spcBef>
                        <a:spcAft>
                          <a:spcPts val="0"/>
                        </a:spcAft>
                      </a:pPr>
                      <a:r>
                        <a:rPr lang="en-IN" sz="800" b="0" kern="1200" dirty="0">
                          <a:solidFill>
                            <a:schemeClr val="tx1"/>
                          </a:solidFill>
                          <a:latin typeface="Times New Roman" pitchFamily="18" charset="0"/>
                          <a:ea typeface="+mn-ea"/>
                          <a:cs typeface="Times New Roman" pitchFamily="18" charset="0"/>
                        </a:rPr>
                        <a:t>Deep   learning   in   neural   networks</a:t>
                      </a:r>
                      <a:endParaRPr lang="en-US" sz="800" b="0" dirty="0">
                        <a:latin typeface="Times New Roman" pitchFamily="18" charset="0"/>
                        <a:ea typeface="Times New Roman"/>
                        <a:cs typeface="Times New Roman" pitchFamily="18" charset="0"/>
                      </a:endParaRPr>
                    </a:p>
                  </a:txBody>
                  <a:tcPr marL="48768" marR="48768" marT="5419"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BCDDE"/>
                    </a:solidFill>
                  </a:tcPr>
                </a:tc>
                <a:tc>
                  <a:txBody>
                    <a:bodyPr/>
                    <a:lstStyle/>
                    <a:p>
                      <a:pPr marL="0" marR="0" algn="ctr">
                        <a:spcBef>
                          <a:spcPts val="0"/>
                        </a:spcBef>
                        <a:spcAft>
                          <a:spcPts val="0"/>
                        </a:spcAft>
                      </a:pPr>
                      <a:r>
                        <a:rPr lang="en-IN" sz="800" kern="1200" dirty="0">
                          <a:solidFill>
                            <a:schemeClr val="tx1"/>
                          </a:solidFill>
                          <a:latin typeface="Times New Roman" pitchFamily="18" charset="0"/>
                          <a:ea typeface="+mn-ea"/>
                          <a:cs typeface="Times New Roman" pitchFamily="18" charset="0"/>
                        </a:rPr>
                        <a:t>Artificial intelligence (AI), deep learning, and neural networks represent incredibly exciting and powerful machine learning-based techniques used to solve many real-world problems. </a:t>
                      </a:r>
                      <a:endParaRPr lang="en-US" sz="800" dirty="0">
                        <a:latin typeface="Times New Roman" pitchFamily="18" charset="0"/>
                        <a:ea typeface="Times New Roman"/>
                        <a:cs typeface="Times New Roman" pitchFamily="18" charset="0"/>
                      </a:endParaRPr>
                    </a:p>
                  </a:txBody>
                  <a:tcPr marL="48768" marR="48768" marT="5419"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BCDDE"/>
                    </a:solidFill>
                  </a:tcPr>
                </a:tc>
                <a:tc>
                  <a:txBody>
                    <a:bodyPr/>
                    <a:lstStyle/>
                    <a:p>
                      <a:pPr marL="0" marR="0" algn="ctr">
                        <a:spcBef>
                          <a:spcPts val="0"/>
                        </a:spcBef>
                        <a:spcAft>
                          <a:spcPts val="0"/>
                        </a:spcAft>
                      </a:pPr>
                      <a:r>
                        <a:rPr lang="en-IN" sz="800" kern="1200" dirty="0">
                          <a:solidFill>
                            <a:schemeClr val="tx1"/>
                          </a:solidFill>
                          <a:latin typeface="Times New Roman" pitchFamily="18" charset="0"/>
                          <a:ea typeface="+mn-ea"/>
                          <a:cs typeface="Times New Roman" pitchFamily="18" charset="0"/>
                        </a:rPr>
                        <a:t>The primary motivation and driving force for these areas of study, and for developing these techniques further, is that the solutions required to solve certain problems are incredibly complicated, not well understood, nor easy to determine manually. Increasingly, </a:t>
                      </a:r>
                      <a:endParaRPr lang="en-US" sz="800" dirty="0">
                        <a:latin typeface="Times New Roman" pitchFamily="18" charset="0"/>
                        <a:ea typeface="Times New Roman"/>
                        <a:cs typeface="Times New Roman" pitchFamily="18" charset="0"/>
                      </a:endParaRPr>
                    </a:p>
                  </a:txBody>
                  <a:tcPr marL="48768" marR="48768" marT="5419"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BCDDE"/>
                    </a:solidFill>
                  </a:tcPr>
                </a:tc>
                <a:extLst>
                  <a:ext uri="{0D108BD9-81ED-4DB2-BD59-A6C34878D82A}">
                    <a16:rowId xmlns:a16="http://schemas.microsoft.com/office/drawing/2014/main" xmlns="" val="10003"/>
                  </a:ext>
                </a:extLst>
              </a:tr>
              <a:tr h="1219881">
                <a:tc>
                  <a:txBody>
                    <a:bodyPr/>
                    <a:lstStyle/>
                    <a:p>
                      <a:pPr marL="0" marR="0" algn="ctr">
                        <a:spcBef>
                          <a:spcPts val="0"/>
                        </a:spcBef>
                        <a:spcAft>
                          <a:spcPts val="0"/>
                        </a:spcAft>
                      </a:pPr>
                      <a:r>
                        <a:rPr lang="en-US" sz="800" dirty="0">
                          <a:latin typeface="Times New Roman" panose="02020603050405020304" pitchFamily="18" charset="0"/>
                          <a:ea typeface="Times New Roman"/>
                          <a:cs typeface="Times New Roman" panose="02020603050405020304" pitchFamily="18" charset="0"/>
                        </a:rPr>
                        <a:t>4.</a:t>
                      </a:r>
                    </a:p>
                  </a:txBody>
                  <a:tcPr marL="48768" marR="48768" marT="5419"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bg1">
                        <a:lumMod val="95000"/>
                      </a:schemeClr>
                    </a:solidFill>
                  </a:tcPr>
                </a:tc>
                <a:tc>
                  <a:txBody>
                    <a:bodyPr/>
                    <a:lstStyle/>
                    <a:p>
                      <a:pPr marL="0" marR="0" algn="ctr" defTabSz="914400" rtl="0" eaLnBrk="1" latinLnBrk="0" hangingPunct="1">
                        <a:spcBef>
                          <a:spcPts val="0"/>
                        </a:spcBef>
                        <a:spcAft>
                          <a:spcPts val="0"/>
                        </a:spcAft>
                      </a:pPr>
                      <a:r>
                        <a:rPr lang="en-IN" sz="800" kern="1200" dirty="0">
                          <a:solidFill>
                            <a:schemeClr val="tx1"/>
                          </a:solidFill>
                          <a:latin typeface="Times New Roman" panose="02020603050405020304" pitchFamily="18" charset="0"/>
                          <a:ea typeface="+mn-ea"/>
                          <a:cs typeface="Times New Roman" panose="02020603050405020304" pitchFamily="18" charset="0"/>
                        </a:rPr>
                        <a:t>K. </a:t>
                      </a:r>
                      <a:r>
                        <a:rPr lang="en-IN" sz="800" kern="1200" dirty="0" err="1">
                          <a:solidFill>
                            <a:schemeClr val="tx1"/>
                          </a:solidFill>
                          <a:latin typeface="Times New Roman" panose="02020603050405020304" pitchFamily="18" charset="0"/>
                          <a:ea typeface="+mn-ea"/>
                          <a:cs typeface="Times New Roman" panose="02020603050405020304" pitchFamily="18" charset="0"/>
                        </a:rPr>
                        <a:t>Thakoor</a:t>
                      </a:r>
                      <a:r>
                        <a:rPr lang="en-IN" sz="800" kern="1200" dirty="0">
                          <a:solidFill>
                            <a:schemeClr val="tx1"/>
                          </a:solidFill>
                          <a:latin typeface="Times New Roman" panose="02020603050405020304" pitchFamily="18" charset="0"/>
                          <a:ea typeface="+mn-ea"/>
                          <a:cs typeface="Times New Roman" panose="02020603050405020304" pitchFamily="18" charset="0"/>
                        </a:rPr>
                        <a:t>, S. Marat, </a:t>
                      </a:r>
                      <a:r>
                        <a:rPr lang="en-IN" sz="800" kern="1200" dirty="0" err="1">
                          <a:solidFill>
                            <a:schemeClr val="tx1"/>
                          </a:solidFill>
                          <a:latin typeface="Times New Roman" panose="02020603050405020304" pitchFamily="18" charset="0"/>
                          <a:ea typeface="+mn-ea"/>
                          <a:cs typeface="Times New Roman" panose="02020603050405020304" pitchFamily="18" charset="0"/>
                        </a:rPr>
                        <a:t>P.Nasiatka</a:t>
                      </a:r>
                      <a:r>
                        <a:rPr lang="en-IN" sz="800" kern="1200" dirty="0">
                          <a:solidFill>
                            <a:schemeClr val="tx1"/>
                          </a:solidFill>
                          <a:latin typeface="Times New Roman" panose="02020603050405020304" pitchFamily="18" charset="0"/>
                          <a:ea typeface="+mn-ea"/>
                          <a:cs typeface="Times New Roman" panose="02020603050405020304" pitchFamily="18" charset="0"/>
                        </a:rPr>
                        <a:t>, B. McIntosh, F. </a:t>
                      </a:r>
                      <a:r>
                        <a:rPr lang="en-IN" sz="800" kern="1200" dirty="0" err="1">
                          <a:solidFill>
                            <a:schemeClr val="tx1"/>
                          </a:solidFill>
                          <a:latin typeface="Times New Roman" panose="02020603050405020304" pitchFamily="18" charset="0"/>
                          <a:ea typeface="+mn-ea"/>
                          <a:cs typeface="Times New Roman" panose="02020603050405020304" pitchFamily="18" charset="0"/>
                        </a:rPr>
                        <a:t>Sahin</a:t>
                      </a:r>
                      <a:r>
                        <a:rPr lang="en-IN" sz="800" kern="1200" dirty="0">
                          <a:solidFill>
                            <a:schemeClr val="tx1"/>
                          </a:solidFill>
                          <a:latin typeface="Times New Roman" panose="02020603050405020304" pitchFamily="18" charset="0"/>
                          <a:ea typeface="+mn-ea"/>
                          <a:cs typeface="Times New Roman" panose="02020603050405020304" pitchFamily="18" charset="0"/>
                        </a:rPr>
                        <a:t>,</a:t>
                      </a:r>
                      <a:r>
                        <a:rPr lang="en-IN" sz="800" dirty="0">
                          <a:latin typeface="Times New Roman" panose="02020603050405020304" pitchFamily="18" charset="0"/>
                          <a:cs typeface="Times New Roman" panose="02020603050405020304" pitchFamily="18" charset="0"/>
                        </a:rPr>
                        <a:t> A. </a:t>
                      </a:r>
                      <a:r>
                        <a:rPr lang="en-IN" sz="800" dirty="0" err="1">
                          <a:latin typeface="Times New Roman" panose="02020603050405020304" pitchFamily="18" charset="0"/>
                          <a:cs typeface="Times New Roman" panose="02020603050405020304" pitchFamily="18" charset="0"/>
                        </a:rPr>
                        <a:t>Tanguay</a:t>
                      </a:r>
                      <a:r>
                        <a:rPr lang="en-IN" sz="800" dirty="0">
                          <a:latin typeface="Times New Roman" panose="02020603050405020304" pitchFamily="18" charset="0"/>
                          <a:cs typeface="Times New Roman" panose="02020603050405020304" pitchFamily="18" charset="0"/>
                        </a:rPr>
                        <a:t>, J. </a:t>
                      </a:r>
                      <a:r>
                        <a:rPr lang="en-IN" sz="800" dirty="0" err="1">
                          <a:latin typeface="Times New Roman" panose="02020603050405020304" pitchFamily="18" charset="0"/>
                          <a:cs typeface="Times New Roman" panose="02020603050405020304" pitchFamily="18" charset="0"/>
                        </a:rPr>
                        <a:t>Weiland</a:t>
                      </a:r>
                      <a:r>
                        <a:rPr lang="en-IN" sz="800" dirty="0">
                          <a:latin typeface="Times New Roman" pitchFamily="18" charset="0"/>
                          <a:cs typeface="Times New Roman" pitchFamily="18" charset="0"/>
                        </a:rPr>
                        <a:t>, and L. </a:t>
                      </a:r>
                      <a:r>
                        <a:rPr lang="en-IN" sz="800" dirty="0" err="1">
                          <a:latin typeface="Times New Roman" pitchFamily="18" charset="0"/>
                          <a:cs typeface="Times New Roman" pitchFamily="18" charset="0"/>
                        </a:rPr>
                        <a:t>Itti</a:t>
                      </a:r>
                      <a:endParaRPr lang="en-US" sz="800" kern="1200" dirty="0">
                        <a:solidFill>
                          <a:schemeClr val="tx1"/>
                        </a:solidFill>
                        <a:latin typeface="Times New Roman" pitchFamily="18" charset="0"/>
                        <a:ea typeface="Times New Roman"/>
                        <a:cs typeface="Times New Roman" pitchFamily="18" charset="0"/>
                      </a:endParaRPr>
                    </a:p>
                  </a:txBody>
                  <a:tcPr marL="68580" marR="68580" marT="76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bg1">
                        <a:lumMod val="95000"/>
                      </a:schemeClr>
                    </a:solidFill>
                  </a:tcPr>
                </a:tc>
                <a:tc>
                  <a:txBody>
                    <a:bodyPr/>
                    <a:lstStyle/>
                    <a:p>
                      <a:pPr marL="0" marR="0" algn="ctr" defTabSz="914400" rtl="0" eaLnBrk="1" latinLnBrk="0" hangingPunct="1">
                        <a:spcBef>
                          <a:spcPts val="0"/>
                        </a:spcBef>
                        <a:spcAft>
                          <a:spcPts val="0"/>
                        </a:spcAft>
                      </a:pPr>
                      <a:r>
                        <a:rPr lang="en-US" sz="800" kern="1200" dirty="0">
                          <a:solidFill>
                            <a:schemeClr val="tx1"/>
                          </a:solidFill>
                          <a:latin typeface="Times New Roman" panose="02020603050405020304" pitchFamily="18" charset="0"/>
                          <a:ea typeface="Times New Roman"/>
                          <a:cs typeface="Times New Roman" panose="02020603050405020304" pitchFamily="18" charset="0"/>
                        </a:rPr>
                        <a:t>IEEE</a:t>
                      </a:r>
                    </a:p>
                  </a:txBody>
                  <a:tcPr marL="68580" marR="68580" marT="76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bg1">
                        <a:lumMod val="95000"/>
                      </a:schemeClr>
                    </a:solidFill>
                  </a:tcPr>
                </a:tc>
                <a:tc>
                  <a:txBody>
                    <a:bodyPr/>
                    <a:lstStyle/>
                    <a:p>
                      <a:pPr marL="0" marR="0" algn="ctr" defTabSz="914400" rtl="0" eaLnBrk="1" latinLnBrk="0" hangingPunct="1">
                        <a:spcBef>
                          <a:spcPts val="0"/>
                        </a:spcBef>
                        <a:spcAft>
                          <a:spcPts val="0"/>
                        </a:spcAft>
                      </a:pPr>
                      <a:r>
                        <a:rPr lang="en-IN" sz="800" b="0" kern="1200" dirty="0">
                          <a:solidFill>
                            <a:schemeClr val="tx1"/>
                          </a:solidFill>
                          <a:latin typeface="Times New Roman" pitchFamily="18" charset="0"/>
                          <a:ea typeface="+mn-ea"/>
                          <a:cs typeface="Times New Roman" pitchFamily="18" charset="0"/>
                        </a:rPr>
                        <a:t>A neutrally inspired object recognition algorithm for a wearable aid for the visually</a:t>
                      </a:r>
                      <a:r>
                        <a:rPr lang="en-IN" sz="800" b="0" kern="1200" baseline="0" dirty="0">
                          <a:solidFill>
                            <a:schemeClr val="tx1"/>
                          </a:solidFill>
                          <a:latin typeface="Times New Roman" pitchFamily="18" charset="0"/>
                          <a:ea typeface="+mn-ea"/>
                          <a:cs typeface="Times New Roman" pitchFamily="18" charset="0"/>
                        </a:rPr>
                        <a:t> </a:t>
                      </a:r>
                      <a:r>
                        <a:rPr lang="en-IN" sz="800" b="0" kern="1200" dirty="0">
                          <a:solidFill>
                            <a:schemeClr val="tx1"/>
                          </a:solidFill>
                          <a:latin typeface="Times New Roman" pitchFamily="18" charset="0"/>
                          <a:ea typeface="+mn-ea"/>
                          <a:cs typeface="Times New Roman" pitchFamily="18" charset="0"/>
                        </a:rPr>
                        <a:t>impaired</a:t>
                      </a:r>
                      <a:endParaRPr lang="en-US" sz="800" b="0" kern="1200" dirty="0">
                        <a:solidFill>
                          <a:schemeClr val="tx1"/>
                        </a:solidFill>
                        <a:latin typeface="Times New Roman" pitchFamily="18" charset="0"/>
                        <a:ea typeface="Times New Roman"/>
                        <a:cs typeface="Times New Roman" pitchFamily="18" charset="0"/>
                      </a:endParaRPr>
                    </a:p>
                  </a:txBody>
                  <a:tcPr marL="68580" marR="68580" marT="76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bg1">
                        <a:lumMod val="95000"/>
                      </a:schemeClr>
                    </a:solidFill>
                  </a:tcPr>
                </a:tc>
                <a:tc>
                  <a:txBody>
                    <a:bodyPr/>
                    <a:lstStyle/>
                    <a:p>
                      <a:pPr marL="0" marR="0" lvl="0" algn="ctr" defTabSz="914400" rtl="0" eaLnBrk="1" latinLnBrk="0" hangingPunct="1">
                        <a:lnSpc>
                          <a:spcPct val="100000"/>
                        </a:lnSpc>
                        <a:spcBef>
                          <a:spcPts val="0"/>
                        </a:spcBef>
                        <a:spcAft>
                          <a:spcPts val="0"/>
                        </a:spcAft>
                      </a:pPr>
                      <a:r>
                        <a:rPr lang="en-IN" sz="800" kern="1200" dirty="0">
                          <a:solidFill>
                            <a:schemeClr val="tx1"/>
                          </a:solidFill>
                          <a:latin typeface="Times New Roman" pitchFamily="18" charset="0"/>
                          <a:ea typeface="+mn-ea"/>
                          <a:cs typeface="Times New Roman" pitchFamily="18" charset="0"/>
                        </a:rPr>
                        <a:t>Humans recognize objects effortlessly, in spite of changes in </a:t>
                      </a:r>
                      <a:r>
                        <a:rPr lang="en-IN" sz="800" dirty="0">
                          <a:latin typeface="Times New Roman" pitchFamily="18" charset="0"/>
                          <a:cs typeface="Times New Roman" pitchFamily="18" charset="0"/>
                        </a:rPr>
                        <a:t>scale, position, and illumination. Emulating human recognition in machines remains a challenge. </a:t>
                      </a:r>
                      <a:endParaRPr lang="en-US" sz="800" kern="1200" dirty="0">
                        <a:solidFill>
                          <a:schemeClr val="tx1"/>
                        </a:solidFill>
                        <a:latin typeface="Times New Roman" pitchFamily="18" charset="0"/>
                        <a:ea typeface="Times New Roman"/>
                        <a:cs typeface="Times New Roman" pitchFamily="18" charset="0"/>
                      </a:endParaRPr>
                    </a:p>
                  </a:txBody>
                  <a:tcPr marL="68580" marR="68580" marT="76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bg1">
                        <a:lumMod val="95000"/>
                      </a:schemeClr>
                    </a:solidFill>
                  </a:tcPr>
                </a:tc>
                <a:tc>
                  <a:txBody>
                    <a:bodyPr/>
                    <a:lstStyle/>
                    <a:p>
                      <a:pPr marL="0" marR="0" algn="ctr" defTabSz="914400" rtl="0" eaLnBrk="1" latinLnBrk="0" hangingPunct="1">
                        <a:spcBef>
                          <a:spcPts val="0"/>
                        </a:spcBef>
                        <a:spcAft>
                          <a:spcPts val="0"/>
                        </a:spcAft>
                      </a:pPr>
                      <a:r>
                        <a:rPr lang="en-IN" sz="800" kern="1200" dirty="0">
                          <a:solidFill>
                            <a:schemeClr val="tx1"/>
                          </a:solidFill>
                          <a:latin typeface="Times New Roman" panose="02020603050405020304" pitchFamily="18" charset="0"/>
                          <a:ea typeface="+mn-ea"/>
                          <a:cs typeface="Times New Roman" panose="02020603050405020304" pitchFamily="18" charset="0"/>
                        </a:rPr>
                        <a:t>Testing on </a:t>
                      </a:r>
                      <a:r>
                        <a:rPr lang="en-IN" sz="800" dirty="0">
                          <a:latin typeface="Times New Roman" panose="02020603050405020304" pitchFamily="18" charset="0"/>
                          <a:cs typeface="Times New Roman" panose="02020603050405020304" pitchFamily="18" charset="0"/>
                        </a:rPr>
                        <a:t>images containing 5 different objects exhibits accuracies ranging from 80% to 100%. </a:t>
                      </a:r>
                      <a:r>
                        <a:rPr lang="en-IN" sz="800" kern="1200" dirty="0">
                          <a:solidFill>
                            <a:schemeClr val="tx1"/>
                          </a:solidFill>
                          <a:latin typeface="Times New Roman" pitchFamily="18" charset="0"/>
                          <a:ea typeface="+mn-ea"/>
                          <a:cs typeface="Times New Roman" pitchFamily="18" charset="0"/>
                        </a:rPr>
                        <a:t>. </a:t>
                      </a:r>
                      <a:endParaRPr lang="en-US" sz="800" kern="1200" dirty="0">
                        <a:solidFill>
                          <a:schemeClr val="tx1"/>
                        </a:solidFill>
                        <a:latin typeface="Times New Roman" pitchFamily="18" charset="0"/>
                        <a:ea typeface="Times New Roman"/>
                        <a:cs typeface="Times New Roman" pitchFamily="18" charset="0"/>
                      </a:endParaRPr>
                    </a:p>
                  </a:txBody>
                  <a:tcPr marL="68580" marR="68580" marT="76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xmlns="" val="10004"/>
                  </a:ext>
                </a:extLst>
              </a:tr>
              <a:tr h="1252538">
                <a:tc>
                  <a:txBody>
                    <a:bodyPr/>
                    <a:lstStyle/>
                    <a:p>
                      <a:pPr marL="0" marR="0" algn="ctr">
                        <a:spcBef>
                          <a:spcPts val="0"/>
                        </a:spcBef>
                        <a:spcAft>
                          <a:spcPts val="0"/>
                        </a:spcAft>
                      </a:pPr>
                      <a:r>
                        <a:rPr lang="en-US" sz="800" dirty="0">
                          <a:latin typeface="Times New Roman" panose="02020603050405020304" pitchFamily="18" charset="0"/>
                          <a:ea typeface="Times New Roman"/>
                          <a:cs typeface="Times New Roman" panose="02020603050405020304" pitchFamily="18" charset="0"/>
                        </a:rPr>
                        <a:t>5.</a:t>
                      </a:r>
                    </a:p>
                  </a:txBody>
                  <a:tcPr marL="48768" marR="48768" marT="5419"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BCDDE"/>
                    </a:solidFill>
                  </a:tcPr>
                </a:tc>
                <a:tc>
                  <a:txBody>
                    <a:bodyPr/>
                    <a:lstStyle/>
                    <a:p>
                      <a:pPr marL="0" marR="0" algn="ctr" defTabSz="914400" rtl="0" eaLnBrk="1" latinLnBrk="0" hangingPunct="1">
                        <a:spcBef>
                          <a:spcPts val="0"/>
                        </a:spcBef>
                        <a:spcAft>
                          <a:spcPts val="0"/>
                        </a:spcAft>
                      </a:pPr>
                      <a:r>
                        <a:rPr lang="en-IN" sz="800" kern="1200" dirty="0">
                          <a:solidFill>
                            <a:schemeClr val="tx1"/>
                          </a:solidFill>
                          <a:latin typeface="Times New Roman" pitchFamily="18" charset="0"/>
                          <a:ea typeface="+mn-ea"/>
                          <a:cs typeface="Times New Roman" pitchFamily="18" charset="0"/>
                        </a:rPr>
                        <a:t>R. Kumar and S. </a:t>
                      </a:r>
                      <a:r>
                        <a:rPr lang="en-IN" sz="800" kern="1200" dirty="0" err="1">
                          <a:solidFill>
                            <a:schemeClr val="tx1"/>
                          </a:solidFill>
                          <a:latin typeface="Times New Roman" pitchFamily="18" charset="0"/>
                          <a:ea typeface="+mn-ea"/>
                          <a:cs typeface="Times New Roman" pitchFamily="18" charset="0"/>
                        </a:rPr>
                        <a:t>Meher</a:t>
                      </a:r>
                      <a:endParaRPr lang="en-US" sz="800" kern="1200" dirty="0">
                        <a:solidFill>
                          <a:schemeClr val="tx1"/>
                        </a:solidFill>
                        <a:latin typeface="Times New Roman" pitchFamily="18" charset="0"/>
                        <a:ea typeface="Times New Roman"/>
                        <a:cs typeface="Times New Roman" pitchFamily="18"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BCDDE"/>
                    </a:solidFill>
                  </a:tcPr>
                </a:tc>
                <a:tc>
                  <a:txBody>
                    <a:bodyPr/>
                    <a:lstStyle/>
                    <a:p>
                      <a:pPr marL="0" marR="0" algn="ctr" defTabSz="914400" rtl="0" eaLnBrk="1" latinLnBrk="0" hangingPunct="1">
                        <a:spcBef>
                          <a:spcPts val="0"/>
                        </a:spcBef>
                        <a:spcAft>
                          <a:spcPts val="0"/>
                        </a:spcAft>
                      </a:pPr>
                      <a:r>
                        <a:rPr lang="en-US" sz="800" kern="1200" dirty="0">
                          <a:solidFill>
                            <a:schemeClr val="tx1"/>
                          </a:solidFill>
                          <a:latin typeface="Times New Roman" panose="02020603050405020304" pitchFamily="18" charset="0"/>
                          <a:ea typeface="Times New Roman"/>
                          <a:cs typeface="Times New Roman" panose="02020603050405020304" pitchFamily="18" charset="0"/>
                        </a:rPr>
                        <a:t>IEEE</a:t>
                      </a:r>
                    </a:p>
                  </a:txBody>
                  <a:tcPr marT="45722" marB="45722"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BCDDE"/>
                    </a:solidFill>
                  </a:tcPr>
                </a:tc>
                <a:tc>
                  <a:txBody>
                    <a:bodyPr/>
                    <a:lstStyle/>
                    <a:p>
                      <a:pPr marL="0" marR="0" algn="ctr" defTabSz="914400" rtl="0" eaLnBrk="1" latinLnBrk="0" hangingPunct="1">
                        <a:spcBef>
                          <a:spcPts val="0"/>
                        </a:spcBef>
                        <a:spcAft>
                          <a:spcPts val="0"/>
                        </a:spcAft>
                      </a:pPr>
                      <a:r>
                        <a:rPr lang="en-IN" sz="800" b="0" kern="1200" dirty="0">
                          <a:solidFill>
                            <a:schemeClr val="tx1"/>
                          </a:solidFill>
                          <a:latin typeface="Times New Roman" pitchFamily="18" charset="0"/>
                          <a:ea typeface="+mn-ea"/>
                          <a:cs typeface="Times New Roman" pitchFamily="18" charset="0"/>
                        </a:rPr>
                        <a:t>Accelerating convolution neural network with fft on tiny cores</a:t>
                      </a:r>
                      <a:endParaRPr lang="en-US" sz="800" b="0" kern="1200" dirty="0">
                        <a:solidFill>
                          <a:schemeClr val="tx1"/>
                        </a:solidFill>
                        <a:latin typeface="Times New Roman" pitchFamily="18" charset="0"/>
                        <a:ea typeface="Times New Roman"/>
                        <a:cs typeface="Times New Roman" pitchFamily="18" charset="0"/>
                      </a:endParaRPr>
                    </a:p>
                  </a:txBody>
                  <a:tcPr marL="78740" marR="78740" marT="39371" marB="39371"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BCDDE"/>
                    </a:solidFill>
                  </a:tcPr>
                </a:tc>
                <a:tc>
                  <a:txBody>
                    <a:bodyPr/>
                    <a:lstStyle/>
                    <a:p>
                      <a:pPr marL="0" marR="0" algn="ctr" defTabSz="914400" rtl="0" eaLnBrk="1" latinLnBrk="0" hangingPunct="1">
                        <a:spcBef>
                          <a:spcPts val="0"/>
                        </a:spcBef>
                        <a:spcAft>
                          <a:spcPts val="0"/>
                        </a:spcAft>
                      </a:pPr>
                      <a:r>
                        <a:rPr lang="en-IN" sz="800" kern="1200" dirty="0">
                          <a:solidFill>
                            <a:schemeClr val="tx1"/>
                          </a:solidFill>
                          <a:latin typeface="Times New Roman" pitchFamily="18" charset="0"/>
                          <a:ea typeface="+mn-ea"/>
                          <a:cs typeface="Times New Roman" pitchFamily="18" charset="0"/>
                        </a:rPr>
                        <a:t>FueXeA by ILSVRC and COCO competitions, Convolution Neural Network (CNN) has become important in computer vision, and natural language processing. </a:t>
                      </a:r>
                      <a:endParaRPr lang="en-US" sz="800" kern="1200" dirty="0">
                        <a:solidFill>
                          <a:schemeClr val="tx1"/>
                        </a:solidFill>
                        <a:latin typeface="Times New Roman" pitchFamily="18" charset="0"/>
                        <a:ea typeface="Times New Roman"/>
                        <a:cs typeface="Times New Roman" pitchFamily="18" charset="0"/>
                      </a:endParaRPr>
                    </a:p>
                  </a:txBody>
                  <a:tcPr marL="68580" marR="68580" marT="7620" marB="39371"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BCDDE"/>
                    </a:solidFill>
                  </a:tcPr>
                </a:tc>
                <a:tc>
                  <a:txBody>
                    <a:bodyPr/>
                    <a:lstStyle/>
                    <a:p>
                      <a:pPr marL="0" marR="0" algn="ctr" defTabSz="914400" rtl="0" eaLnBrk="1" latinLnBrk="0" hangingPunct="1">
                        <a:spcBef>
                          <a:spcPts val="0"/>
                        </a:spcBef>
                        <a:spcAft>
                          <a:spcPts val="0"/>
                        </a:spcAft>
                      </a:pPr>
                      <a:r>
                        <a:rPr lang="en-IN" sz="800" kern="1200" dirty="0">
                          <a:solidFill>
                            <a:schemeClr val="tx1"/>
                          </a:solidFill>
                          <a:latin typeface="Times New Roman" pitchFamily="18" charset="0"/>
                          <a:ea typeface="+mn-ea"/>
                          <a:cs typeface="Times New Roman" pitchFamily="18" charset="0"/>
                        </a:rPr>
                        <a:t>Results are evaluated and compared with respect to throughput per watt, energy delay product, and execution time for three methods. </a:t>
                      </a:r>
                      <a:endParaRPr lang="en-US" sz="800" kern="1200" dirty="0">
                        <a:solidFill>
                          <a:schemeClr val="tx1"/>
                        </a:solidFill>
                        <a:latin typeface="Times New Roman" pitchFamily="18" charset="0"/>
                        <a:ea typeface="Times New Roman"/>
                        <a:cs typeface="Times New Roman" pitchFamily="18" charset="0"/>
                      </a:endParaRPr>
                    </a:p>
                  </a:txBody>
                  <a:tcPr marL="78740" marR="78740" marT="39371" marB="39371"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BCDDE"/>
                    </a:solidFill>
                  </a:tcPr>
                </a:tc>
                <a:extLst>
                  <a:ext uri="{0D108BD9-81ED-4DB2-BD59-A6C34878D82A}">
                    <a16:rowId xmlns:a16="http://schemas.microsoft.com/office/drawing/2014/main" xmlns="" val="10005"/>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xmlns="" id="{58072EF1-C3E5-4A31-87E9-C3D7BCA546FB}"/>
              </a:ext>
            </a:extLst>
          </p:cNvPr>
          <p:cNvGraphicFramePr>
            <a:graphicFrameLocks noGrp="1"/>
          </p:cNvGraphicFramePr>
          <p:nvPr>
            <p:extLst>
              <p:ext uri="{D42A27DB-BD31-4B8C-83A1-F6EECF244321}">
                <p14:modId xmlns:p14="http://schemas.microsoft.com/office/powerpoint/2010/main" xmlns="" val="4244385428"/>
              </p:ext>
            </p:extLst>
          </p:nvPr>
        </p:nvGraphicFramePr>
        <p:xfrm>
          <a:off x="0" y="0"/>
          <a:ext cx="9144001" cy="6858000"/>
        </p:xfrm>
        <a:graphic>
          <a:graphicData uri="http://schemas.openxmlformats.org/drawingml/2006/table">
            <a:tbl>
              <a:tblPr/>
              <a:tblGrid>
                <a:gridCol w="715617">
                  <a:extLst>
                    <a:ext uri="{9D8B030D-6E8A-4147-A177-3AD203B41FA5}">
                      <a16:colId xmlns:a16="http://schemas.microsoft.com/office/drawing/2014/main" xmlns="" val="20000"/>
                    </a:ext>
                  </a:extLst>
                </a:gridCol>
                <a:gridCol w="1828801">
                  <a:extLst>
                    <a:ext uri="{9D8B030D-6E8A-4147-A177-3AD203B41FA5}">
                      <a16:colId xmlns:a16="http://schemas.microsoft.com/office/drawing/2014/main" xmlns="" val="20001"/>
                    </a:ext>
                  </a:extLst>
                </a:gridCol>
                <a:gridCol w="978957">
                  <a:extLst>
                    <a:ext uri="{9D8B030D-6E8A-4147-A177-3AD203B41FA5}">
                      <a16:colId xmlns:a16="http://schemas.microsoft.com/office/drawing/2014/main" xmlns="" val="20002"/>
                    </a:ext>
                  </a:extLst>
                </a:gridCol>
                <a:gridCol w="1977319">
                  <a:extLst>
                    <a:ext uri="{9D8B030D-6E8A-4147-A177-3AD203B41FA5}">
                      <a16:colId xmlns:a16="http://schemas.microsoft.com/office/drawing/2014/main" xmlns="" val="20003"/>
                    </a:ext>
                  </a:extLst>
                </a:gridCol>
                <a:gridCol w="1714512">
                  <a:extLst>
                    <a:ext uri="{9D8B030D-6E8A-4147-A177-3AD203B41FA5}">
                      <a16:colId xmlns:a16="http://schemas.microsoft.com/office/drawing/2014/main" xmlns="" val="20004"/>
                    </a:ext>
                  </a:extLst>
                </a:gridCol>
                <a:gridCol w="1928795">
                  <a:extLst>
                    <a:ext uri="{9D8B030D-6E8A-4147-A177-3AD203B41FA5}">
                      <a16:colId xmlns:a16="http://schemas.microsoft.com/office/drawing/2014/main" xmlns="" val="20005"/>
                    </a:ext>
                  </a:extLst>
                </a:gridCol>
              </a:tblGrid>
              <a:tr h="365582">
                <a:tc>
                  <a:txBody>
                    <a:bodyPr/>
                    <a:lstStyle/>
                    <a:p>
                      <a:pPr marL="0" marR="0" algn="ctr">
                        <a:spcBef>
                          <a:spcPts val="0"/>
                        </a:spcBef>
                        <a:spcAft>
                          <a:spcPts val="0"/>
                        </a:spcAft>
                      </a:pPr>
                      <a:r>
                        <a:rPr lang="en-US" sz="800" b="1" dirty="0" err="1">
                          <a:solidFill>
                            <a:srgbClr val="FFFF00"/>
                          </a:solidFill>
                          <a:latin typeface="Times New Roman" panose="02020603050405020304" pitchFamily="18" charset="0"/>
                          <a:ea typeface="Times New Roman"/>
                          <a:cs typeface="Times New Roman" panose="02020603050405020304" pitchFamily="18" charset="0"/>
                        </a:rPr>
                        <a:t>Sl.No</a:t>
                      </a:r>
                      <a:r>
                        <a:rPr lang="en-US" sz="800" b="1" dirty="0">
                          <a:solidFill>
                            <a:srgbClr val="FFFF00"/>
                          </a:solidFill>
                          <a:latin typeface="Times New Roman" panose="02020603050405020304" pitchFamily="18" charset="0"/>
                          <a:ea typeface="Times New Roman"/>
                          <a:cs typeface="Times New Roman" panose="02020603050405020304" pitchFamily="18" charset="0"/>
                        </a:rPr>
                        <a:t> </a:t>
                      </a:r>
                      <a:endParaRPr lang="en-US" sz="800" dirty="0">
                        <a:solidFill>
                          <a:srgbClr val="FFFF00"/>
                        </a:solidFill>
                        <a:latin typeface="Times New Roman" panose="02020603050405020304" pitchFamily="18" charset="0"/>
                        <a:ea typeface="Times New Roman"/>
                        <a:cs typeface="Times New Roman" panose="02020603050405020304" pitchFamily="18" charset="0"/>
                      </a:endParaRPr>
                    </a:p>
                  </a:txBody>
                  <a:tcPr marL="48768" marR="48768" marT="5419"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003399"/>
                    </a:solidFill>
                  </a:tcPr>
                </a:tc>
                <a:tc>
                  <a:txBody>
                    <a:bodyPr/>
                    <a:lstStyle/>
                    <a:p>
                      <a:pPr marL="0" marR="0" algn="ctr">
                        <a:spcBef>
                          <a:spcPts val="0"/>
                        </a:spcBef>
                        <a:spcAft>
                          <a:spcPts val="0"/>
                        </a:spcAft>
                      </a:pPr>
                      <a:r>
                        <a:rPr lang="en-US" sz="800" b="1" dirty="0">
                          <a:solidFill>
                            <a:srgbClr val="FFFF00"/>
                          </a:solidFill>
                          <a:latin typeface="Times New Roman" panose="02020603050405020304" pitchFamily="18" charset="0"/>
                          <a:ea typeface="Times New Roman"/>
                          <a:cs typeface="Times New Roman" panose="02020603050405020304" pitchFamily="18" charset="0"/>
                        </a:rPr>
                        <a:t>Author &amp; Year of Publication </a:t>
                      </a:r>
                      <a:endParaRPr lang="en-US" sz="800" dirty="0">
                        <a:solidFill>
                          <a:srgbClr val="FFFF00"/>
                        </a:solidFill>
                        <a:latin typeface="Times New Roman" panose="02020603050405020304" pitchFamily="18" charset="0"/>
                        <a:ea typeface="Times New Roman"/>
                        <a:cs typeface="Times New Roman" panose="02020603050405020304" pitchFamily="18" charset="0"/>
                      </a:endParaRPr>
                    </a:p>
                  </a:txBody>
                  <a:tcPr marL="48768" marR="48768" marT="5419"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003399"/>
                    </a:solidFill>
                  </a:tcPr>
                </a:tc>
                <a:tc>
                  <a:txBody>
                    <a:bodyPr/>
                    <a:lstStyle/>
                    <a:p>
                      <a:pPr marL="0" marR="0" algn="ctr">
                        <a:spcBef>
                          <a:spcPts val="0"/>
                        </a:spcBef>
                        <a:spcAft>
                          <a:spcPts val="0"/>
                        </a:spcAft>
                      </a:pPr>
                      <a:r>
                        <a:rPr lang="en-US" sz="800" b="1">
                          <a:solidFill>
                            <a:srgbClr val="FFFF00"/>
                          </a:solidFill>
                          <a:latin typeface="Times New Roman" panose="02020603050405020304" pitchFamily="18" charset="0"/>
                          <a:ea typeface="Times New Roman"/>
                          <a:cs typeface="Times New Roman" panose="02020603050405020304" pitchFamily="18" charset="0"/>
                        </a:rPr>
                        <a:t>Journal </a:t>
                      </a:r>
                      <a:endParaRPr lang="en-US" sz="800">
                        <a:solidFill>
                          <a:srgbClr val="FFFF00"/>
                        </a:solidFill>
                        <a:latin typeface="Times New Roman" panose="02020603050405020304" pitchFamily="18" charset="0"/>
                        <a:ea typeface="Times New Roman"/>
                        <a:cs typeface="Times New Roman" panose="02020603050405020304" pitchFamily="18" charset="0"/>
                      </a:endParaRPr>
                    </a:p>
                  </a:txBody>
                  <a:tcPr marL="48768" marR="48768" marT="5419"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003399"/>
                    </a:solidFill>
                  </a:tcPr>
                </a:tc>
                <a:tc>
                  <a:txBody>
                    <a:bodyPr/>
                    <a:lstStyle/>
                    <a:p>
                      <a:pPr marL="0" marR="0" algn="ctr">
                        <a:spcBef>
                          <a:spcPts val="0"/>
                        </a:spcBef>
                        <a:spcAft>
                          <a:spcPts val="0"/>
                        </a:spcAft>
                      </a:pPr>
                      <a:r>
                        <a:rPr lang="en-US" sz="800" b="1">
                          <a:solidFill>
                            <a:srgbClr val="FFFF00"/>
                          </a:solidFill>
                          <a:latin typeface="Times New Roman" panose="02020603050405020304" pitchFamily="18" charset="0"/>
                          <a:ea typeface="Times New Roman"/>
                          <a:cs typeface="Times New Roman" panose="02020603050405020304" pitchFamily="18" charset="0"/>
                        </a:rPr>
                        <a:t>Title of the     paper</a:t>
                      </a:r>
                      <a:endParaRPr lang="en-US" sz="800">
                        <a:solidFill>
                          <a:srgbClr val="FFFF00"/>
                        </a:solidFill>
                        <a:latin typeface="Times New Roman" panose="02020603050405020304" pitchFamily="18" charset="0"/>
                        <a:ea typeface="Times New Roman"/>
                        <a:cs typeface="Times New Roman" panose="02020603050405020304" pitchFamily="18" charset="0"/>
                      </a:endParaRPr>
                    </a:p>
                  </a:txBody>
                  <a:tcPr marL="48768" marR="48768" marT="5419"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003399"/>
                    </a:solidFill>
                  </a:tcPr>
                </a:tc>
                <a:tc>
                  <a:txBody>
                    <a:bodyPr/>
                    <a:lstStyle/>
                    <a:p>
                      <a:pPr marL="0" marR="0" algn="ctr">
                        <a:spcBef>
                          <a:spcPts val="0"/>
                        </a:spcBef>
                        <a:spcAft>
                          <a:spcPts val="0"/>
                        </a:spcAft>
                      </a:pPr>
                      <a:r>
                        <a:rPr lang="en-US" sz="800" b="1" dirty="0">
                          <a:solidFill>
                            <a:srgbClr val="FFFF00"/>
                          </a:solidFill>
                          <a:latin typeface="Times New Roman" panose="02020603050405020304" pitchFamily="18" charset="0"/>
                          <a:ea typeface="Times New Roman"/>
                          <a:cs typeface="Times New Roman" panose="02020603050405020304" pitchFamily="18" charset="0"/>
                        </a:rPr>
                        <a:t>Advantage(s)</a:t>
                      </a:r>
                      <a:endParaRPr lang="en-US" sz="800" dirty="0">
                        <a:solidFill>
                          <a:srgbClr val="FFFF00"/>
                        </a:solidFill>
                        <a:latin typeface="Times New Roman" panose="02020603050405020304" pitchFamily="18" charset="0"/>
                        <a:ea typeface="Times New Roman"/>
                        <a:cs typeface="Times New Roman" panose="02020603050405020304" pitchFamily="18" charset="0"/>
                      </a:endParaRPr>
                    </a:p>
                  </a:txBody>
                  <a:tcPr marL="48768" marR="48768" marT="5419"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003399"/>
                    </a:solidFill>
                  </a:tcPr>
                </a:tc>
                <a:tc>
                  <a:txBody>
                    <a:bodyPr/>
                    <a:lstStyle/>
                    <a:p>
                      <a:pPr marL="0" marR="0" algn="ctr">
                        <a:spcBef>
                          <a:spcPts val="0"/>
                        </a:spcBef>
                        <a:spcAft>
                          <a:spcPts val="0"/>
                        </a:spcAft>
                      </a:pPr>
                      <a:r>
                        <a:rPr lang="en-US" sz="800" b="1" dirty="0">
                          <a:solidFill>
                            <a:srgbClr val="FFFF00"/>
                          </a:solidFill>
                          <a:latin typeface="Times New Roman" panose="02020603050405020304" pitchFamily="18" charset="0"/>
                          <a:ea typeface="Times New Roman"/>
                          <a:cs typeface="Times New Roman" panose="02020603050405020304" pitchFamily="18" charset="0"/>
                        </a:rPr>
                        <a:t>Limitation(s) </a:t>
                      </a:r>
                      <a:endParaRPr lang="en-US" sz="800" dirty="0">
                        <a:solidFill>
                          <a:srgbClr val="FFFF00"/>
                        </a:solidFill>
                        <a:latin typeface="Times New Roman" panose="02020603050405020304" pitchFamily="18" charset="0"/>
                        <a:ea typeface="Times New Roman"/>
                        <a:cs typeface="Times New Roman" panose="02020603050405020304" pitchFamily="18" charset="0"/>
                      </a:endParaRPr>
                    </a:p>
                  </a:txBody>
                  <a:tcPr marL="48768" marR="48768" marT="5419"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003399"/>
                    </a:solidFill>
                  </a:tcPr>
                </a:tc>
                <a:extLst>
                  <a:ext uri="{0D108BD9-81ED-4DB2-BD59-A6C34878D82A}">
                    <a16:rowId xmlns:a16="http://schemas.microsoft.com/office/drawing/2014/main" xmlns="" val="10000"/>
                  </a:ext>
                </a:extLst>
              </a:tr>
              <a:tr h="1624767">
                <a:tc>
                  <a:txBody>
                    <a:bodyPr/>
                    <a:lstStyle/>
                    <a:p>
                      <a:pPr marL="0" marR="0" algn="ctr">
                        <a:spcBef>
                          <a:spcPts val="0"/>
                        </a:spcBef>
                        <a:spcAft>
                          <a:spcPts val="0"/>
                        </a:spcAft>
                      </a:pPr>
                      <a:r>
                        <a:rPr lang="en-US" sz="800" dirty="0">
                          <a:latin typeface="Times New Roman" panose="02020603050405020304" pitchFamily="18" charset="0"/>
                          <a:ea typeface="Times New Roman"/>
                          <a:cs typeface="Times New Roman" panose="02020603050405020304" pitchFamily="18" charset="0"/>
                        </a:rPr>
                        <a:t>6.</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BCDDE"/>
                    </a:solidFill>
                  </a:tcPr>
                </a:tc>
                <a:tc>
                  <a:txBody>
                    <a:bodyPr/>
                    <a:lstStyle/>
                    <a:p>
                      <a:pPr marL="0" marR="0" algn="ctr">
                        <a:spcBef>
                          <a:spcPts val="0"/>
                        </a:spcBef>
                        <a:spcAft>
                          <a:spcPts val="0"/>
                        </a:spcAft>
                      </a:pPr>
                      <a:r>
                        <a:rPr lang="en-IN" sz="800" kern="1200" dirty="0">
                          <a:solidFill>
                            <a:schemeClr val="tx1"/>
                          </a:solidFill>
                          <a:latin typeface="Times New Roman" pitchFamily="18" charset="0"/>
                          <a:ea typeface="+mn-ea"/>
                          <a:cs typeface="Times New Roman" pitchFamily="18" charset="0"/>
                        </a:rPr>
                        <a:t>R. </a:t>
                      </a:r>
                      <a:r>
                        <a:rPr lang="en-IN" sz="800" kern="1200" dirty="0" err="1">
                          <a:solidFill>
                            <a:schemeClr val="tx1"/>
                          </a:solidFill>
                          <a:latin typeface="Times New Roman" pitchFamily="18" charset="0"/>
                          <a:ea typeface="+mn-ea"/>
                          <a:cs typeface="Times New Roman" pitchFamily="18" charset="0"/>
                        </a:rPr>
                        <a:t>Ahn</a:t>
                      </a:r>
                      <a:r>
                        <a:rPr lang="en-IN" sz="800" kern="1200" dirty="0">
                          <a:solidFill>
                            <a:schemeClr val="tx1"/>
                          </a:solidFill>
                          <a:latin typeface="Times New Roman" pitchFamily="18" charset="0"/>
                          <a:ea typeface="+mn-ea"/>
                          <a:cs typeface="Times New Roman" pitchFamily="18" charset="0"/>
                        </a:rPr>
                        <a:t> and J. Zhan</a:t>
                      </a:r>
                      <a:endParaRPr lang="en-US" sz="800" dirty="0">
                        <a:latin typeface="Times New Roman" pitchFamily="18" charset="0"/>
                        <a:ea typeface="Times New Roman"/>
                        <a:cs typeface="Times New Roman" pitchFamily="18" charset="0"/>
                      </a:endParaRPr>
                    </a:p>
                  </a:txBody>
                  <a:tcPr marL="55993" marR="55993" marT="27997" marB="27997"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BCDDE"/>
                    </a:solidFill>
                  </a:tcPr>
                </a:tc>
                <a:tc>
                  <a:txBody>
                    <a:bodyPr/>
                    <a:lstStyle/>
                    <a:p>
                      <a:pPr marL="0" marR="0" algn="ctr">
                        <a:spcBef>
                          <a:spcPts val="0"/>
                        </a:spcBef>
                        <a:spcAft>
                          <a:spcPts val="0"/>
                        </a:spcAft>
                      </a:pPr>
                      <a:r>
                        <a:rPr lang="en-US" sz="800" dirty="0">
                          <a:latin typeface="Times New Roman" panose="02020603050405020304" pitchFamily="18" charset="0"/>
                          <a:ea typeface="Times New Roman"/>
                          <a:cs typeface="Times New Roman" panose="02020603050405020304" pitchFamily="18" charset="0"/>
                        </a:rPr>
                        <a:t>IEEE</a:t>
                      </a:r>
                    </a:p>
                  </a:txBody>
                  <a:tcPr marL="65024" marR="65024" marT="32513" marB="32513"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BCDDE"/>
                    </a:solidFill>
                  </a:tcPr>
                </a:tc>
                <a:tc>
                  <a:txBody>
                    <a:bodyPr/>
                    <a:lstStyle/>
                    <a:p>
                      <a:pPr marL="0" marR="0" algn="ctr">
                        <a:spcBef>
                          <a:spcPts val="0"/>
                        </a:spcBef>
                        <a:spcAft>
                          <a:spcPts val="0"/>
                        </a:spcAft>
                      </a:pPr>
                      <a:r>
                        <a:rPr lang="en-IN" sz="800" b="0" kern="1200" dirty="0">
                          <a:solidFill>
                            <a:schemeClr val="tx1"/>
                          </a:solidFill>
                          <a:latin typeface="Times New Roman" pitchFamily="18" charset="0"/>
                          <a:ea typeface="+mn-ea"/>
                          <a:cs typeface="Times New Roman" pitchFamily="18" charset="0"/>
                        </a:rPr>
                        <a:t>A novel method for visually impaired</a:t>
                      </a:r>
                      <a:r>
                        <a:rPr lang="en-IN" sz="800" b="0" dirty="0">
                          <a:latin typeface="Times New Roman" pitchFamily="18" charset="0"/>
                          <a:cs typeface="Times New Roman" pitchFamily="18" charset="0"/>
                        </a:rPr>
                        <a:t> using object recognition</a:t>
                      </a:r>
                      <a:endParaRPr lang="en-US" sz="800" b="0" dirty="0">
                        <a:latin typeface="Times New Roman" pitchFamily="18" charset="0"/>
                        <a:ea typeface="Times New Roman"/>
                        <a:cs typeface="Times New Roman" pitchFamily="18" charset="0"/>
                      </a:endParaRPr>
                    </a:p>
                  </a:txBody>
                  <a:tcPr marL="55993" marR="55993" marT="27997" marB="27997"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BCDDE"/>
                    </a:solidFill>
                  </a:tcPr>
                </a:tc>
                <a:tc>
                  <a:txBody>
                    <a:bodyPr/>
                    <a:lstStyle/>
                    <a:p>
                      <a:pPr marL="0" marR="0" algn="ctr">
                        <a:spcBef>
                          <a:spcPts val="0"/>
                        </a:spcBef>
                        <a:spcAft>
                          <a:spcPts val="0"/>
                        </a:spcAft>
                      </a:pPr>
                      <a:r>
                        <a:rPr lang="en-IN" sz="800" kern="1200" dirty="0">
                          <a:solidFill>
                            <a:schemeClr val="tx1"/>
                          </a:solidFill>
                          <a:latin typeface="Times New Roman" pitchFamily="18" charset="0"/>
                          <a:ea typeface="+mn-ea"/>
                          <a:cs typeface="Times New Roman" pitchFamily="18" charset="0"/>
                        </a:rPr>
                        <a:t>With the advancement in computer vision and computing technologies we can afford to develop a system for visually impaired people, which can give audio feedback of surrounding objects and context. </a:t>
                      </a:r>
                      <a:endParaRPr lang="en-US" sz="800" dirty="0">
                        <a:latin typeface="Times New Roman" pitchFamily="18" charset="0"/>
                        <a:ea typeface="Times New Roman"/>
                        <a:cs typeface="Times New Roman" pitchFamily="18" charset="0"/>
                      </a:endParaRPr>
                    </a:p>
                  </a:txBody>
                  <a:tcPr marL="48768" marR="48768" marT="5419"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BCDDE"/>
                    </a:solidFill>
                  </a:tcPr>
                </a:tc>
                <a:tc>
                  <a:txBody>
                    <a:bodyPr/>
                    <a:lstStyle/>
                    <a:p>
                      <a:pPr marL="0" marR="0" algn="ctr">
                        <a:spcBef>
                          <a:spcPts val="0"/>
                        </a:spcBef>
                        <a:spcAft>
                          <a:spcPts val="0"/>
                        </a:spcAft>
                      </a:pPr>
                      <a:r>
                        <a:rPr lang="en-IN" sz="800" kern="1200" dirty="0">
                          <a:solidFill>
                            <a:schemeClr val="tx1"/>
                          </a:solidFill>
                          <a:latin typeface="Times New Roman" pitchFamily="18" charset="0"/>
                          <a:ea typeface="+mn-ea"/>
                          <a:cs typeface="Times New Roman" pitchFamily="18" charset="0"/>
                        </a:rPr>
                        <a:t>.The algorithm is evaluated on an online dataset as well as on our dataset.</a:t>
                      </a:r>
                      <a:endParaRPr lang="en-US" sz="800" dirty="0">
                        <a:latin typeface="Times New Roman" pitchFamily="18" charset="0"/>
                        <a:ea typeface="Times New Roman"/>
                        <a:cs typeface="Times New Roman" pitchFamily="18" charset="0"/>
                      </a:endParaRPr>
                    </a:p>
                  </a:txBody>
                  <a:tcPr marL="48768" marR="48768" marT="5419"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BCDDE"/>
                    </a:solidFill>
                  </a:tcPr>
                </a:tc>
                <a:extLst>
                  <a:ext uri="{0D108BD9-81ED-4DB2-BD59-A6C34878D82A}">
                    <a16:rowId xmlns:a16="http://schemas.microsoft.com/office/drawing/2014/main" xmlns="" val="10001"/>
                  </a:ext>
                </a:extLst>
              </a:tr>
              <a:tr h="1328960">
                <a:tc>
                  <a:txBody>
                    <a:bodyPr/>
                    <a:lstStyle/>
                    <a:p>
                      <a:pPr marL="0" marR="0" algn="ctr">
                        <a:spcBef>
                          <a:spcPts val="0"/>
                        </a:spcBef>
                        <a:spcAft>
                          <a:spcPts val="0"/>
                        </a:spcAft>
                      </a:pPr>
                      <a:r>
                        <a:rPr lang="en-US" sz="800" dirty="0">
                          <a:latin typeface="Times New Roman" panose="02020603050405020304" pitchFamily="18" charset="0"/>
                          <a:ea typeface="Times New Roman"/>
                          <a:cs typeface="Times New Roman" panose="02020603050405020304" pitchFamily="18" charset="0"/>
                        </a:rPr>
                        <a:t>7.</a:t>
                      </a: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7E8EF"/>
                    </a:solidFill>
                  </a:tcPr>
                </a:tc>
                <a:tc>
                  <a:txBody>
                    <a:bodyPr/>
                    <a:lstStyle/>
                    <a:p>
                      <a:pPr marL="0" marR="0" algn="ctr">
                        <a:spcBef>
                          <a:spcPts val="0"/>
                        </a:spcBef>
                        <a:spcAft>
                          <a:spcPts val="0"/>
                        </a:spcAft>
                      </a:pPr>
                      <a:r>
                        <a:rPr lang="de-DE" sz="800" kern="1200" dirty="0">
                          <a:solidFill>
                            <a:schemeClr val="tx1"/>
                          </a:solidFill>
                          <a:latin typeface="Times New Roman" pitchFamily="18" charset="0"/>
                          <a:ea typeface="+mn-ea"/>
                          <a:cs typeface="Times New Roman" pitchFamily="18" charset="0"/>
                        </a:rPr>
                        <a:t>J. Wang, J. Zhang, and J. Zhan</a:t>
                      </a:r>
                      <a:endParaRPr lang="en-US" sz="800" dirty="0">
                        <a:latin typeface="Times New Roman" pitchFamily="18" charset="0"/>
                        <a:ea typeface="Times New Roman"/>
                        <a:cs typeface="Times New Roman" pitchFamily="18" charset="0"/>
                      </a:endParaRPr>
                    </a:p>
                  </a:txBody>
                  <a:tcPr marL="55993" marR="55993" marT="27997" marB="27997"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7E8EF"/>
                    </a:solidFill>
                  </a:tcPr>
                </a:tc>
                <a:tc>
                  <a:txBody>
                    <a:bodyPr/>
                    <a:lstStyle/>
                    <a:p>
                      <a:pPr marL="0" marR="0" algn="ctr">
                        <a:spcBef>
                          <a:spcPts val="0"/>
                        </a:spcBef>
                        <a:spcAft>
                          <a:spcPts val="0"/>
                        </a:spcAft>
                      </a:pPr>
                      <a:endParaRPr lang="en-US" sz="800" dirty="0">
                        <a:latin typeface="Times New Roman" panose="02020603050405020304" pitchFamily="18" charset="0"/>
                        <a:ea typeface="Times New Roman"/>
                        <a:cs typeface="Times New Roman" panose="02020603050405020304" pitchFamily="18" charset="0"/>
                      </a:endParaRPr>
                    </a:p>
                    <a:p>
                      <a:pPr marL="0" marR="0" algn="ctr">
                        <a:spcBef>
                          <a:spcPts val="0"/>
                        </a:spcBef>
                        <a:spcAft>
                          <a:spcPts val="0"/>
                        </a:spcAft>
                      </a:pPr>
                      <a:r>
                        <a:rPr lang="en-US" sz="800" dirty="0">
                          <a:latin typeface="Times New Roman" panose="02020603050405020304" pitchFamily="18" charset="0"/>
                          <a:ea typeface="Times New Roman"/>
                          <a:cs typeface="Times New Roman" panose="02020603050405020304" pitchFamily="18" charset="0"/>
                        </a:rPr>
                        <a:t>IEEE</a:t>
                      </a:r>
                    </a:p>
                  </a:txBody>
                  <a:tcPr marL="65024" marR="65024" marT="32513" marB="32513"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7E8EF"/>
                    </a:solidFill>
                  </a:tcPr>
                </a:tc>
                <a:tc>
                  <a:txBody>
                    <a:bodyPr/>
                    <a:lstStyle/>
                    <a:p>
                      <a:pPr marL="0" marR="0" algn="ctr">
                        <a:spcBef>
                          <a:spcPts val="0"/>
                        </a:spcBef>
                        <a:spcAft>
                          <a:spcPts val="0"/>
                        </a:spcAft>
                      </a:pPr>
                      <a:r>
                        <a:rPr lang="en-IN" sz="800" b="0" kern="1200" dirty="0">
                          <a:solidFill>
                            <a:schemeClr val="tx1"/>
                          </a:solidFill>
                          <a:latin typeface="Times New Roman" pitchFamily="18" charset="0"/>
                          <a:ea typeface="+mn-ea"/>
                          <a:cs typeface="Times New Roman" pitchFamily="18" charset="0"/>
                        </a:rPr>
                        <a:t>A mobile app for object</a:t>
                      </a:r>
                      <a:r>
                        <a:rPr lang="en-IN" sz="800" b="0" dirty="0">
                          <a:latin typeface="Times New Roman" pitchFamily="18" charset="0"/>
                          <a:cs typeface="Times New Roman" pitchFamily="18" charset="0"/>
                        </a:rPr>
                        <a:t> recognition for the visually impaired</a:t>
                      </a:r>
                      <a:endParaRPr lang="en-US" sz="800" b="0" dirty="0">
                        <a:latin typeface="Times New Roman" pitchFamily="18" charset="0"/>
                        <a:ea typeface="Times New Roman"/>
                        <a:cs typeface="Times New Roman" pitchFamily="18" charset="0"/>
                      </a:endParaRPr>
                    </a:p>
                  </a:txBody>
                  <a:tcPr marL="55993" marR="55993" marT="27997" marB="27997"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7E8EF"/>
                    </a:solidFill>
                  </a:tcPr>
                </a:tc>
                <a:tc>
                  <a:txBody>
                    <a:bodyPr/>
                    <a:lstStyle/>
                    <a:p>
                      <a:pPr marL="0" marR="0" algn="ctr">
                        <a:spcBef>
                          <a:spcPts val="0"/>
                        </a:spcBef>
                        <a:spcAft>
                          <a:spcPts val="0"/>
                        </a:spcAft>
                      </a:pPr>
                      <a:r>
                        <a:rPr lang="en-IN" sz="800" kern="1200" dirty="0">
                          <a:solidFill>
                            <a:schemeClr val="tx1"/>
                          </a:solidFill>
                          <a:latin typeface="Times New Roman" pitchFamily="18" charset="0"/>
                          <a:ea typeface="+mn-ea"/>
                          <a:cs typeface="Times New Roman" pitchFamily="18" charset="0"/>
                        </a:rPr>
                        <a:t>The blind and the visually impaired face diverse kinds </a:t>
                      </a:r>
                      <a:r>
                        <a:rPr lang="en-IN" sz="800" dirty="0">
                          <a:latin typeface="Times New Roman" pitchFamily="18" charset="0"/>
                          <a:cs typeface="Times New Roman" pitchFamily="18" charset="0"/>
                        </a:rPr>
                        <a:t>of life challenges that normally sighted people take for granted. </a:t>
                      </a:r>
                      <a:endParaRPr lang="en-US" sz="800" dirty="0">
                        <a:latin typeface="Times New Roman" pitchFamily="18" charset="0"/>
                        <a:ea typeface="Times New Roman"/>
                        <a:cs typeface="Times New Roman" pitchFamily="18" charset="0"/>
                      </a:endParaRPr>
                    </a:p>
                  </a:txBody>
                  <a:tcPr marL="65024" marR="65024" marT="32513" marB="32513"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7E8EF"/>
                    </a:solidFill>
                  </a:tcPr>
                </a:tc>
                <a:tc>
                  <a:txBody>
                    <a:bodyPr/>
                    <a:lstStyle/>
                    <a:p>
                      <a:pPr marL="0" marR="0" algn="ctr">
                        <a:spcBef>
                          <a:spcPts val="0"/>
                        </a:spcBef>
                        <a:spcAft>
                          <a:spcPts val="0"/>
                        </a:spcAft>
                      </a:pPr>
                      <a:r>
                        <a:rPr lang="en-IN" sz="800" kern="1200" dirty="0">
                          <a:solidFill>
                            <a:schemeClr val="tx1"/>
                          </a:solidFill>
                          <a:latin typeface="Times New Roman" pitchFamily="18" charset="0"/>
                          <a:ea typeface="+mn-ea"/>
                          <a:cs typeface="Times New Roman" pitchFamily="18" charset="0"/>
                        </a:rPr>
                        <a:t>In this communication we report a solution aimed at </a:t>
                      </a:r>
                      <a:r>
                        <a:rPr lang="en-IN" sz="800" dirty="0">
                          <a:latin typeface="Times New Roman" pitchFamily="18" charset="0"/>
                          <a:cs typeface="Times New Roman" pitchFamily="18" charset="0"/>
                        </a:rPr>
                        <a:t>aiding the visually impaired in colour detection, light direction detection and recognition of objects. </a:t>
                      </a:r>
                      <a:endParaRPr lang="en-US" sz="800" dirty="0">
                        <a:latin typeface="Times New Roman" pitchFamily="18" charset="0"/>
                        <a:ea typeface="Times New Roman"/>
                        <a:cs typeface="Times New Roman" pitchFamily="18" charset="0"/>
                      </a:endParaRPr>
                    </a:p>
                  </a:txBody>
                  <a:tcPr marL="65024" marR="65024" marT="32513" marB="32513"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7E8EF"/>
                    </a:solidFill>
                  </a:tcPr>
                </a:tc>
                <a:extLst>
                  <a:ext uri="{0D108BD9-81ED-4DB2-BD59-A6C34878D82A}">
                    <a16:rowId xmlns:a16="http://schemas.microsoft.com/office/drawing/2014/main" xmlns="" val="10002"/>
                  </a:ext>
                </a:extLst>
              </a:tr>
              <a:tr h="1444883">
                <a:tc>
                  <a:txBody>
                    <a:bodyPr/>
                    <a:lstStyle/>
                    <a:p>
                      <a:pPr marL="0" marR="0" algn="ctr">
                        <a:spcBef>
                          <a:spcPts val="0"/>
                        </a:spcBef>
                        <a:spcAft>
                          <a:spcPts val="0"/>
                        </a:spcAft>
                      </a:pPr>
                      <a:r>
                        <a:rPr lang="en-US" sz="800" dirty="0">
                          <a:latin typeface="Times New Roman" panose="02020603050405020304" pitchFamily="18" charset="0"/>
                          <a:ea typeface="Times New Roman"/>
                          <a:cs typeface="Times New Roman" panose="02020603050405020304" pitchFamily="18" charset="0"/>
                        </a:rPr>
                        <a:t>8.</a:t>
                      </a:r>
                    </a:p>
                  </a:txBody>
                  <a:tcPr marL="48768" marR="48768" marT="5419"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BCDDE"/>
                    </a:solidFill>
                  </a:tcPr>
                </a:tc>
                <a:tc>
                  <a:txBody>
                    <a:bodyPr/>
                    <a:lstStyle/>
                    <a:p>
                      <a:pPr marL="0" marR="0" algn="ctr">
                        <a:spcBef>
                          <a:spcPts val="0"/>
                        </a:spcBef>
                        <a:spcAft>
                          <a:spcPts val="0"/>
                        </a:spcAft>
                      </a:pPr>
                      <a:r>
                        <a:rPr lang="en-IN" sz="800" kern="1200" dirty="0">
                          <a:solidFill>
                            <a:schemeClr val="tx1"/>
                          </a:solidFill>
                          <a:latin typeface="Times New Roman" pitchFamily="18" charset="0"/>
                          <a:ea typeface="+mn-ea"/>
                          <a:cs typeface="Times New Roman" pitchFamily="18" charset="0"/>
                        </a:rPr>
                        <a:t>M. Wu, J. Zhan, and J. Lin</a:t>
                      </a:r>
                      <a:endParaRPr lang="en-US" sz="800" dirty="0">
                        <a:latin typeface="Times New Roman" pitchFamily="18" charset="0"/>
                        <a:ea typeface="Times New Roman"/>
                        <a:cs typeface="Times New Roman" pitchFamily="18" charset="0"/>
                      </a:endParaRPr>
                    </a:p>
                  </a:txBody>
                  <a:tcPr marL="48768" marR="48768" marT="5419"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BCDDE"/>
                    </a:solidFill>
                  </a:tcPr>
                </a:tc>
                <a:tc>
                  <a:txBody>
                    <a:bodyPr/>
                    <a:lstStyle/>
                    <a:p>
                      <a:pPr marL="0" marR="0" algn="ctr">
                        <a:spcBef>
                          <a:spcPts val="0"/>
                        </a:spcBef>
                        <a:spcAft>
                          <a:spcPts val="0"/>
                        </a:spcAft>
                      </a:pPr>
                      <a:r>
                        <a:rPr lang="en-IN" sz="800" dirty="0">
                          <a:latin typeface="Times New Roman" panose="02020603050405020304" pitchFamily="18" charset="0"/>
                          <a:ea typeface="Times New Roman"/>
                          <a:cs typeface="Times New Roman" panose="02020603050405020304" pitchFamily="18" charset="0"/>
                        </a:rPr>
                        <a:t>IEEE</a:t>
                      </a:r>
                      <a:endParaRPr lang="en-US" sz="800" dirty="0">
                        <a:latin typeface="Times New Roman" panose="02020603050405020304" pitchFamily="18" charset="0"/>
                        <a:ea typeface="Times New Roman"/>
                        <a:cs typeface="Times New Roman" panose="02020603050405020304" pitchFamily="18" charset="0"/>
                      </a:endParaRPr>
                    </a:p>
                  </a:txBody>
                  <a:tcPr marL="48768" marR="48768" marT="5419"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BCDDE"/>
                    </a:solidFill>
                  </a:tcPr>
                </a:tc>
                <a:tc>
                  <a:txBody>
                    <a:bodyPr/>
                    <a:lstStyle/>
                    <a:p>
                      <a:pPr marL="0" marR="0" algn="ctr">
                        <a:spcBef>
                          <a:spcPts val="0"/>
                        </a:spcBef>
                        <a:spcAft>
                          <a:spcPts val="0"/>
                        </a:spcAft>
                      </a:pPr>
                      <a:r>
                        <a:rPr lang="en-IN" sz="800" b="0" kern="1200" dirty="0">
                          <a:solidFill>
                            <a:schemeClr val="tx1"/>
                          </a:solidFill>
                          <a:latin typeface="Times New Roman" pitchFamily="18" charset="0"/>
                          <a:ea typeface="+mn-ea"/>
                          <a:cs typeface="Times New Roman" pitchFamily="18" charset="0"/>
                        </a:rPr>
                        <a:t>Deep learning for link prediction in</a:t>
                      </a:r>
                      <a:r>
                        <a:rPr lang="en-IN" sz="800" b="0" dirty="0">
                          <a:latin typeface="Times New Roman" pitchFamily="18" charset="0"/>
                          <a:cs typeface="Times New Roman" pitchFamily="18" charset="0"/>
                        </a:rPr>
                        <a:t> dynamic networks using weak estimators</a:t>
                      </a:r>
                      <a:endParaRPr lang="en-US" sz="800" b="0" dirty="0">
                        <a:latin typeface="Times New Roman" pitchFamily="18" charset="0"/>
                        <a:ea typeface="Times New Roman"/>
                        <a:cs typeface="Times New Roman" pitchFamily="18" charset="0"/>
                      </a:endParaRPr>
                    </a:p>
                  </a:txBody>
                  <a:tcPr marL="48768" marR="48768" marT="5419"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BCDDE"/>
                    </a:solidFill>
                  </a:tcPr>
                </a:tc>
                <a:tc>
                  <a:txBody>
                    <a:bodyPr/>
                    <a:lstStyle/>
                    <a:p>
                      <a:pPr marL="0" marR="0" algn="ctr">
                        <a:spcBef>
                          <a:spcPts val="0"/>
                        </a:spcBef>
                        <a:spcAft>
                          <a:spcPts val="0"/>
                        </a:spcAft>
                      </a:pPr>
                      <a:r>
                        <a:rPr lang="en-IN" sz="800" kern="1200" dirty="0">
                          <a:solidFill>
                            <a:schemeClr val="tx1"/>
                          </a:solidFill>
                          <a:latin typeface="Times New Roman" pitchFamily="18" charset="0"/>
                          <a:ea typeface="+mn-ea"/>
                          <a:cs typeface="Times New Roman" pitchFamily="18" charset="0"/>
                        </a:rPr>
                        <a:t>Recent research has focused on extending link prediction to a dynamic setting, predicting the creation and destruction of links in networks that evolve over time. </a:t>
                      </a:r>
                      <a:endParaRPr lang="en-US" sz="800" dirty="0">
                        <a:latin typeface="Times New Roman" pitchFamily="18" charset="0"/>
                        <a:ea typeface="Times New Roman"/>
                        <a:cs typeface="Times New Roman" pitchFamily="18" charset="0"/>
                      </a:endParaRPr>
                    </a:p>
                  </a:txBody>
                  <a:tcPr marL="48768" marR="48768" marT="5419"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BCDDE"/>
                    </a:solidFill>
                  </a:tcPr>
                </a:tc>
                <a:tc>
                  <a:txBody>
                    <a:bodyPr/>
                    <a:lstStyle/>
                    <a:p>
                      <a:pPr marL="0" marR="0" algn="ctr">
                        <a:spcBef>
                          <a:spcPts val="0"/>
                        </a:spcBef>
                        <a:spcAft>
                          <a:spcPts val="0"/>
                        </a:spcAft>
                      </a:pPr>
                      <a:r>
                        <a:rPr lang="en-IN" sz="800" kern="1200" dirty="0">
                          <a:solidFill>
                            <a:schemeClr val="tx1"/>
                          </a:solidFill>
                          <a:latin typeface="Times New Roman" pitchFamily="18" charset="0"/>
                          <a:ea typeface="+mn-ea"/>
                          <a:cs typeface="Times New Roman" pitchFamily="18" charset="0"/>
                        </a:rPr>
                        <a:t>Weak estimators have been used in a variety of machine learning algorithms to improve model accuracy, owing to their capacity to estimate changing probabilities in dynamic systems. </a:t>
                      </a:r>
                      <a:endParaRPr lang="en-US" sz="800" dirty="0">
                        <a:latin typeface="Times New Roman" pitchFamily="18" charset="0"/>
                        <a:ea typeface="Times New Roman"/>
                        <a:cs typeface="Times New Roman" pitchFamily="18" charset="0"/>
                      </a:endParaRPr>
                    </a:p>
                  </a:txBody>
                  <a:tcPr marL="48768" marR="48768" marT="5419"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BCDDE"/>
                    </a:solidFill>
                  </a:tcPr>
                </a:tc>
                <a:extLst>
                  <a:ext uri="{0D108BD9-81ED-4DB2-BD59-A6C34878D82A}">
                    <a16:rowId xmlns:a16="http://schemas.microsoft.com/office/drawing/2014/main" xmlns="" val="10003"/>
                  </a:ext>
                </a:extLst>
              </a:tr>
              <a:tr h="1109897">
                <a:tc>
                  <a:txBody>
                    <a:bodyPr/>
                    <a:lstStyle/>
                    <a:p>
                      <a:pPr marL="0" marR="0" algn="ctr">
                        <a:spcBef>
                          <a:spcPts val="0"/>
                        </a:spcBef>
                        <a:spcAft>
                          <a:spcPts val="0"/>
                        </a:spcAft>
                      </a:pPr>
                      <a:r>
                        <a:rPr lang="en-US" sz="800" dirty="0">
                          <a:latin typeface="Times New Roman" panose="02020603050405020304" pitchFamily="18" charset="0"/>
                          <a:ea typeface="Times New Roman"/>
                          <a:cs typeface="Times New Roman" panose="02020603050405020304" pitchFamily="18" charset="0"/>
                        </a:rPr>
                        <a:t>9.</a:t>
                      </a:r>
                    </a:p>
                  </a:txBody>
                  <a:tcPr marL="48768" marR="48768" marT="5419"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bg1">
                        <a:lumMod val="95000"/>
                      </a:schemeClr>
                    </a:solidFill>
                  </a:tcPr>
                </a:tc>
                <a:tc>
                  <a:txBody>
                    <a:bodyPr/>
                    <a:lstStyle/>
                    <a:p>
                      <a:pPr marL="0" marR="0" algn="ctr" defTabSz="914400" rtl="0" eaLnBrk="1" latinLnBrk="0" hangingPunct="1">
                        <a:spcBef>
                          <a:spcPts val="0"/>
                        </a:spcBef>
                        <a:spcAft>
                          <a:spcPts val="0"/>
                        </a:spcAft>
                      </a:pPr>
                      <a:r>
                        <a:rPr lang="en-IN" sz="800" kern="1200" dirty="0">
                          <a:solidFill>
                            <a:schemeClr val="tx1"/>
                          </a:solidFill>
                          <a:latin typeface="Times New Roman" pitchFamily="18" charset="0"/>
                          <a:ea typeface="+mn-ea"/>
                          <a:cs typeface="Times New Roman" pitchFamily="18" charset="0"/>
                        </a:rPr>
                        <a:t>J. Zhan and B. </a:t>
                      </a:r>
                      <a:r>
                        <a:rPr lang="en-IN" sz="800" kern="1200" dirty="0" err="1">
                          <a:solidFill>
                            <a:schemeClr val="tx1"/>
                          </a:solidFill>
                          <a:latin typeface="Times New Roman" pitchFamily="18" charset="0"/>
                          <a:ea typeface="+mn-ea"/>
                          <a:cs typeface="Times New Roman" pitchFamily="18" charset="0"/>
                        </a:rPr>
                        <a:t>Daha</a:t>
                      </a:r>
                      <a:endParaRPr lang="en-US" sz="800" kern="1200" dirty="0">
                        <a:solidFill>
                          <a:schemeClr val="tx1"/>
                        </a:solidFill>
                        <a:latin typeface="Times New Roman" pitchFamily="18" charset="0"/>
                        <a:ea typeface="Times New Roman"/>
                        <a:cs typeface="Times New Roman" pitchFamily="18" charset="0"/>
                      </a:endParaRPr>
                    </a:p>
                  </a:txBody>
                  <a:tcPr marL="68580" marR="68580" marT="76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bg1">
                        <a:lumMod val="95000"/>
                      </a:schemeClr>
                    </a:solidFill>
                  </a:tcPr>
                </a:tc>
                <a:tc>
                  <a:txBody>
                    <a:bodyPr/>
                    <a:lstStyle/>
                    <a:p>
                      <a:pPr marL="0" marR="0" algn="ctr" defTabSz="914400" rtl="0" eaLnBrk="1" latinLnBrk="0" hangingPunct="1">
                        <a:spcBef>
                          <a:spcPts val="0"/>
                        </a:spcBef>
                        <a:spcAft>
                          <a:spcPts val="0"/>
                        </a:spcAft>
                      </a:pPr>
                      <a:r>
                        <a:rPr lang="en-US" sz="800" kern="1200" dirty="0">
                          <a:solidFill>
                            <a:schemeClr val="tx1"/>
                          </a:solidFill>
                          <a:latin typeface="Times New Roman" panose="02020603050405020304" pitchFamily="18" charset="0"/>
                          <a:ea typeface="Times New Roman"/>
                          <a:cs typeface="Times New Roman" panose="02020603050405020304" pitchFamily="18" charset="0"/>
                        </a:rPr>
                        <a:t>IEEE</a:t>
                      </a:r>
                    </a:p>
                  </a:txBody>
                  <a:tcPr marL="68580" marR="68580" marT="76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bg1">
                        <a:lumMod val="95000"/>
                      </a:schemeClr>
                    </a:solidFill>
                  </a:tcPr>
                </a:tc>
                <a:tc>
                  <a:txBody>
                    <a:bodyPr/>
                    <a:lstStyle/>
                    <a:p>
                      <a:pPr marL="0" marR="0" algn="ctr" defTabSz="914400" rtl="0" eaLnBrk="1" latinLnBrk="0" hangingPunct="1">
                        <a:spcBef>
                          <a:spcPts val="0"/>
                        </a:spcBef>
                        <a:spcAft>
                          <a:spcPts val="0"/>
                        </a:spcAft>
                      </a:pPr>
                      <a:r>
                        <a:rPr lang="en-IN" sz="800" b="0" kern="1200" dirty="0">
                          <a:solidFill>
                            <a:schemeClr val="tx1"/>
                          </a:solidFill>
                          <a:latin typeface="Times New Roman" pitchFamily="18" charset="0"/>
                          <a:ea typeface="+mn-ea"/>
                          <a:cs typeface="Times New Roman" pitchFamily="18" charset="0"/>
                        </a:rPr>
                        <a:t>Using empirical recurrences rates ratio</a:t>
                      </a:r>
                      <a:r>
                        <a:rPr lang="en-IN" sz="800" b="0" dirty="0">
                          <a:latin typeface="Times New Roman" pitchFamily="18" charset="0"/>
                          <a:cs typeface="Times New Roman" pitchFamily="18" charset="0"/>
                        </a:rPr>
                        <a:t> for time series data similarity</a:t>
                      </a:r>
                      <a:endParaRPr lang="en-US" sz="800" b="0" kern="1200" dirty="0">
                        <a:solidFill>
                          <a:schemeClr val="tx1"/>
                        </a:solidFill>
                        <a:latin typeface="Times New Roman" pitchFamily="18" charset="0"/>
                        <a:ea typeface="Times New Roman"/>
                        <a:cs typeface="Times New Roman" pitchFamily="18" charset="0"/>
                      </a:endParaRPr>
                    </a:p>
                  </a:txBody>
                  <a:tcPr marL="68580" marR="68580" marT="76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bg1">
                        <a:lumMod val="95000"/>
                      </a:schemeClr>
                    </a:solidFill>
                  </a:tcPr>
                </a:tc>
                <a:tc>
                  <a:txBody>
                    <a:bodyPr/>
                    <a:lstStyle/>
                    <a:p>
                      <a:pPr marL="0" marR="0" lvl="0" algn="ctr" defTabSz="914400" rtl="0" eaLnBrk="1" latinLnBrk="0" hangingPunct="1">
                        <a:lnSpc>
                          <a:spcPct val="100000"/>
                        </a:lnSpc>
                        <a:spcBef>
                          <a:spcPts val="0"/>
                        </a:spcBef>
                        <a:spcAft>
                          <a:spcPts val="0"/>
                        </a:spcAft>
                      </a:pPr>
                      <a:r>
                        <a:rPr lang="en-IN" sz="800" kern="1200" dirty="0">
                          <a:solidFill>
                            <a:schemeClr val="tx1"/>
                          </a:solidFill>
                          <a:latin typeface="Times New Roman" pitchFamily="18" charset="0"/>
                          <a:ea typeface="+mn-ea"/>
                          <a:cs typeface="Times New Roman" pitchFamily="18" charset="0"/>
                        </a:rPr>
                        <a:t>In the modern age, the necessity to construct efficient tools to</a:t>
                      </a:r>
                      <a:r>
                        <a:rPr lang="en-IN" sz="800" dirty="0">
                          <a:latin typeface="Times New Roman" pitchFamily="18" charset="0"/>
                          <a:cs typeface="Times New Roman" pitchFamily="18" charset="0"/>
                        </a:rPr>
                        <a:t> classify and categorize time series instances is undeniable.</a:t>
                      </a:r>
                      <a:endParaRPr lang="en-US" sz="800" kern="1200" dirty="0">
                        <a:solidFill>
                          <a:schemeClr val="tx1"/>
                        </a:solidFill>
                        <a:latin typeface="Times New Roman" pitchFamily="18" charset="0"/>
                        <a:ea typeface="Times New Roman"/>
                        <a:cs typeface="Times New Roman" pitchFamily="18" charset="0"/>
                      </a:endParaRPr>
                    </a:p>
                  </a:txBody>
                  <a:tcPr marL="68580" marR="68580" marT="76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bg1">
                        <a:lumMod val="95000"/>
                      </a:schemeClr>
                    </a:solidFill>
                  </a:tcPr>
                </a:tc>
                <a:tc>
                  <a:txBody>
                    <a:bodyPr/>
                    <a:lstStyle/>
                    <a:p>
                      <a:pPr marL="0" marR="0" algn="ctr" defTabSz="914400" rtl="0" eaLnBrk="1" latinLnBrk="0" hangingPunct="1">
                        <a:spcBef>
                          <a:spcPts val="0"/>
                        </a:spcBef>
                        <a:spcAft>
                          <a:spcPts val="0"/>
                        </a:spcAft>
                      </a:pPr>
                      <a:r>
                        <a:rPr lang="en-IN" sz="800" kern="1200" dirty="0">
                          <a:solidFill>
                            <a:schemeClr val="tx1"/>
                          </a:solidFill>
                          <a:latin typeface="Times New Roman" pitchFamily="18" charset="0"/>
                          <a:ea typeface="+mn-ea"/>
                          <a:cs typeface="Times New Roman" pitchFamily="18" charset="0"/>
                        </a:rPr>
                        <a:t>As Liao narrates, several application domains have witnessed such</a:t>
                      </a:r>
                      <a:r>
                        <a:rPr lang="en-IN" sz="800" dirty="0">
                          <a:latin typeface="Times New Roman" pitchFamily="18" charset="0"/>
                          <a:cs typeface="Times New Roman" pitchFamily="18" charset="0"/>
                        </a:rPr>
                        <a:t> clustering exercises over the years.</a:t>
                      </a:r>
                      <a:r>
                        <a:rPr lang="en-IN" sz="800" kern="1200" dirty="0">
                          <a:solidFill>
                            <a:schemeClr val="tx1"/>
                          </a:solidFill>
                          <a:latin typeface="Times New Roman" pitchFamily="18" charset="0"/>
                          <a:ea typeface="+mn-ea"/>
                          <a:cs typeface="Times New Roman" pitchFamily="18" charset="0"/>
                        </a:rPr>
                        <a:t> </a:t>
                      </a:r>
                      <a:endParaRPr lang="en-US" sz="800" kern="1200" dirty="0">
                        <a:solidFill>
                          <a:schemeClr val="tx1"/>
                        </a:solidFill>
                        <a:latin typeface="Times New Roman" pitchFamily="18" charset="0"/>
                        <a:ea typeface="Times New Roman"/>
                        <a:cs typeface="Times New Roman" pitchFamily="18" charset="0"/>
                      </a:endParaRPr>
                    </a:p>
                  </a:txBody>
                  <a:tcPr marL="68580" marR="68580" marT="76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xmlns="" val="10004"/>
                  </a:ext>
                </a:extLst>
              </a:tr>
              <a:tr h="983911">
                <a:tc>
                  <a:txBody>
                    <a:bodyPr/>
                    <a:lstStyle/>
                    <a:p>
                      <a:pPr marL="0" marR="0" algn="ctr">
                        <a:spcBef>
                          <a:spcPts val="0"/>
                        </a:spcBef>
                        <a:spcAft>
                          <a:spcPts val="0"/>
                        </a:spcAft>
                      </a:pPr>
                      <a:r>
                        <a:rPr lang="en-US" sz="800" dirty="0">
                          <a:latin typeface="Times New Roman" panose="02020603050405020304" pitchFamily="18" charset="0"/>
                          <a:ea typeface="Times New Roman"/>
                          <a:cs typeface="Times New Roman" panose="02020603050405020304" pitchFamily="18" charset="0"/>
                        </a:rPr>
                        <a:t>10.</a:t>
                      </a:r>
                    </a:p>
                  </a:txBody>
                  <a:tcPr marL="48768" marR="48768" marT="5419"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BCDDE"/>
                    </a:solidFill>
                  </a:tcPr>
                </a:tc>
                <a:tc>
                  <a:txBody>
                    <a:bodyPr/>
                    <a:lstStyle/>
                    <a:p>
                      <a:pPr marL="0" marR="0" algn="ctr" defTabSz="914400" rtl="0" eaLnBrk="1" latinLnBrk="0" hangingPunct="1">
                        <a:spcBef>
                          <a:spcPts val="0"/>
                        </a:spcBef>
                        <a:spcAft>
                          <a:spcPts val="0"/>
                        </a:spcAft>
                      </a:pPr>
                      <a:r>
                        <a:rPr lang="en-IN" sz="800" kern="1200" dirty="0">
                          <a:solidFill>
                            <a:schemeClr val="tx1"/>
                          </a:solidFill>
                          <a:latin typeface="Times New Roman" pitchFamily="18" charset="0"/>
                          <a:ea typeface="+mn-ea"/>
                          <a:cs typeface="Times New Roman" pitchFamily="18" charset="0"/>
                        </a:rPr>
                        <a:t>J. Zhan, S. </a:t>
                      </a:r>
                      <a:r>
                        <a:rPr lang="en-IN" sz="800" kern="1200" dirty="0" err="1">
                          <a:solidFill>
                            <a:schemeClr val="tx1"/>
                          </a:solidFill>
                          <a:latin typeface="Times New Roman" pitchFamily="18" charset="0"/>
                          <a:ea typeface="+mn-ea"/>
                          <a:cs typeface="Times New Roman" pitchFamily="18" charset="0"/>
                        </a:rPr>
                        <a:t>Gurung</a:t>
                      </a:r>
                      <a:r>
                        <a:rPr lang="en-IN" sz="800" kern="1200" dirty="0">
                          <a:solidFill>
                            <a:schemeClr val="tx1"/>
                          </a:solidFill>
                          <a:latin typeface="Times New Roman" pitchFamily="18" charset="0"/>
                          <a:ea typeface="+mn-ea"/>
                          <a:cs typeface="Times New Roman" pitchFamily="18" charset="0"/>
                        </a:rPr>
                        <a:t>, and S. P. K. Pars</a:t>
                      </a:r>
                      <a:endParaRPr lang="en-US" sz="800" kern="1200" dirty="0">
                        <a:solidFill>
                          <a:schemeClr val="tx1"/>
                        </a:solidFill>
                        <a:latin typeface="Times New Roman" pitchFamily="18" charset="0"/>
                        <a:ea typeface="Times New Roman"/>
                        <a:cs typeface="Times New Roman" pitchFamily="18" charset="0"/>
                      </a:endParaRPr>
                    </a:p>
                  </a:txBody>
                  <a:tcPr marL="0" marR="0"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BCDDE"/>
                    </a:solidFill>
                  </a:tcPr>
                </a:tc>
                <a:tc>
                  <a:txBody>
                    <a:bodyPr/>
                    <a:lstStyle/>
                    <a:p>
                      <a:pPr marL="0" marR="0" algn="ctr" defTabSz="914400" rtl="0" eaLnBrk="1" latinLnBrk="0" hangingPunct="1">
                        <a:spcBef>
                          <a:spcPts val="0"/>
                        </a:spcBef>
                        <a:spcAft>
                          <a:spcPts val="0"/>
                        </a:spcAft>
                      </a:pPr>
                      <a:r>
                        <a:rPr lang="en-US" sz="800" kern="1200" dirty="0">
                          <a:solidFill>
                            <a:schemeClr val="tx1"/>
                          </a:solidFill>
                          <a:latin typeface="Times New Roman" panose="02020603050405020304" pitchFamily="18" charset="0"/>
                          <a:ea typeface="Times New Roman"/>
                          <a:cs typeface="Times New Roman" panose="02020603050405020304" pitchFamily="18" charset="0"/>
                        </a:rPr>
                        <a:t>IEEE</a:t>
                      </a:r>
                    </a:p>
                  </a:txBody>
                  <a:tcPr marT="45722" marB="45722"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BCDDE"/>
                    </a:solidFill>
                  </a:tcPr>
                </a:tc>
                <a:tc>
                  <a:txBody>
                    <a:bodyPr/>
                    <a:lstStyle/>
                    <a:p>
                      <a:pPr marL="0" marR="0" algn="ctr" defTabSz="914400" rtl="0" eaLnBrk="1" latinLnBrk="0" hangingPunct="1">
                        <a:spcBef>
                          <a:spcPts val="0"/>
                        </a:spcBef>
                        <a:spcAft>
                          <a:spcPts val="0"/>
                        </a:spcAft>
                      </a:pPr>
                      <a:r>
                        <a:rPr lang="en-IN" sz="800" b="0" kern="1200" dirty="0">
                          <a:solidFill>
                            <a:schemeClr val="tx1"/>
                          </a:solidFill>
                          <a:latin typeface="Times New Roman" pitchFamily="18" charset="0"/>
                          <a:ea typeface="+mn-ea"/>
                          <a:cs typeface="Times New Roman" pitchFamily="18" charset="0"/>
                        </a:rPr>
                        <a:t>A weak estimator for dynamic</a:t>
                      </a:r>
                      <a:r>
                        <a:rPr lang="en-IN" sz="800" b="0" dirty="0">
                          <a:latin typeface="Times New Roman" pitchFamily="18" charset="0"/>
                          <a:cs typeface="Times New Roman" pitchFamily="18" charset="0"/>
                        </a:rPr>
                        <a:t> systems</a:t>
                      </a:r>
                      <a:endParaRPr lang="en-US" sz="800" b="0" kern="1200" dirty="0">
                        <a:solidFill>
                          <a:schemeClr val="tx1"/>
                        </a:solidFill>
                        <a:latin typeface="Times New Roman" pitchFamily="18" charset="0"/>
                        <a:ea typeface="Times New Roman"/>
                        <a:cs typeface="Times New Roman" pitchFamily="18" charset="0"/>
                      </a:endParaRPr>
                    </a:p>
                  </a:txBody>
                  <a:tcPr marL="78740" marR="78740" marT="39371" marB="39371"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BCDDE"/>
                    </a:solidFill>
                  </a:tcPr>
                </a:tc>
                <a:tc>
                  <a:txBody>
                    <a:bodyPr/>
                    <a:lstStyle/>
                    <a:p>
                      <a:pPr marL="0" marR="0" algn="ctr" defTabSz="914400" rtl="0" eaLnBrk="1" latinLnBrk="0" hangingPunct="1">
                        <a:spcBef>
                          <a:spcPts val="0"/>
                        </a:spcBef>
                        <a:spcAft>
                          <a:spcPts val="0"/>
                        </a:spcAft>
                      </a:pPr>
                      <a:r>
                        <a:rPr lang="en-IN" sz="800" kern="1200" dirty="0">
                          <a:solidFill>
                            <a:schemeClr val="tx1"/>
                          </a:solidFill>
                          <a:latin typeface="Times New Roman" pitchFamily="18" charset="0"/>
                          <a:ea typeface="+mn-ea"/>
                          <a:cs typeface="Times New Roman" pitchFamily="18" charset="0"/>
                        </a:rPr>
                        <a:t>While the nature of expected observations sufficiently guides the former, subject matter and inside knowledge are usually the only tools to check the latter. </a:t>
                      </a:r>
                      <a:endParaRPr lang="en-US" sz="800" kern="1200" dirty="0">
                        <a:solidFill>
                          <a:schemeClr val="tx1"/>
                        </a:solidFill>
                        <a:latin typeface="Times New Roman" pitchFamily="18" charset="0"/>
                        <a:ea typeface="Times New Roman"/>
                        <a:cs typeface="Times New Roman" pitchFamily="18" charset="0"/>
                      </a:endParaRPr>
                    </a:p>
                  </a:txBody>
                  <a:tcPr marL="68580" marR="68580" marT="7620" marB="39371"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BCDDE"/>
                    </a:solidFill>
                  </a:tcPr>
                </a:tc>
                <a:tc>
                  <a:txBody>
                    <a:bodyPr/>
                    <a:lstStyle/>
                    <a:p>
                      <a:pPr marL="0" marR="0" algn="ctr" defTabSz="914400" rtl="0" eaLnBrk="1" latinLnBrk="0" hangingPunct="1">
                        <a:spcBef>
                          <a:spcPts val="0"/>
                        </a:spcBef>
                        <a:spcAft>
                          <a:spcPts val="0"/>
                        </a:spcAft>
                      </a:pPr>
                      <a:r>
                        <a:rPr lang="en-IN" sz="800" kern="1200" dirty="0">
                          <a:solidFill>
                            <a:schemeClr val="tx1"/>
                          </a:solidFill>
                          <a:latin typeface="Times New Roman" pitchFamily="18" charset="0"/>
                          <a:ea typeface="+mn-ea"/>
                          <a:cs typeface="Times New Roman" pitchFamily="18" charset="0"/>
                        </a:rPr>
                        <a:t>The relationship of the underlying Bernoulli distribution with the flow of time is thus not static: it evolves with it. </a:t>
                      </a:r>
                      <a:endParaRPr lang="en-US" sz="800" kern="1200" dirty="0">
                        <a:solidFill>
                          <a:schemeClr val="tx1"/>
                        </a:solidFill>
                        <a:latin typeface="Times New Roman" pitchFamily="18" charset="0"/>
                        <a:ea typeface="Times New Roman"/>
                        <a:cs typeface="Times New Roman" pitchFamily="18" charset="0"/>
                      </a:endParaRPr>
                    </a:p>
                  </a:txBody>
                  <a:tcPr marL="78740" marR="78740" marT="39371" marB="39371"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BCDDE"/>
                    </a:solidFill>
                  </a:tcPr>
                </a:tc>
                <a:extLst>
                  <a:ext uri="{0D108BD9-81ED-4DB2-BD59-A6C34878D82A}">
                    <a16:rowId xmlns:a16="http://schemas.microsoft.com/office/drawing/2014/main" xmlns="" val="10005"/>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3637BF0-9E8F-41AF-9A0B-00D8374DC5F0}"/>
              </a:ext>
            </a:extLst>
          </p:cNvPr>
          <p:cNvSpPr>
            <a:spLocks noGrp="1"/>
          </p:cNvSpPr>
          <p:nvPr>
            <p:ph type="title"/>
          </p:nvPr>
        </p:nvSpPr>
        <p:spPr/>
        <p:txBody>
          <a:bodyPr/>
          <a:lstStyle/>
          <a:p>
            <a:r>
              <a:rPr lang="en-IN" dirty="0"/>
              <a:t>Software Requirements</a:t>
            </a:r>
          </a:p>
        </p:txBody>
      </p:sp>
      <p:sp>
        <p:nvSpPr>
          <p:cNvPr id="3" name="Content Placeholder 2">
            <a:extLst>
              <a:ext uri="{FF2B5EF4-FFF2-40B4-BE49-F238E27FC236}">
                <a16:creationId xmlns:a16="http://schemas.microsoft.com/office/drawing/2014/main" xmlns="" id="{D0EEE0FB-4B42-4517-939E-96430B9A79AA}"/>
              </a:ext>
            </a:extLst>
          </p:cNvPr>
          <p:cNvSpPr>
            <a:spLocks noGrp="1"/>
          </p:cNvSpPr>
          <p:nvPr>
            <p:ph idx="1"/>
          </p:nvPr>
        </p:nvSpPr>
        <p:spPr/>
        <p:txBody>
          <a:bodyPr/>
          <a:lstStyle/>
          <a:p>
            <a:r>
              <a:rPr lang="en-IN" sz="1800" dirty="0">
                <a:solidFill>
                  <a:schemeClr val="tx1"/>
                </a:solidFill>
                <a:latin typeface="Times New Roman" pitchFamily="18" charset="0"/>
                <a:cs typeface="Times New Roman" pitchFamily="18" charset="0"/>
              </a:rPr>
              <a:t>Python 3.0</a:t>
            </a:r>
          </a:p>
          <a:p>
            <a:r>
              <a:rPr lang="en-IN" dirty="0">
                <a:latin typeface="Times New Roman" pitchFamily="18" charset="0"/>
                <a:cs typeface="Times New Roman" pitchFamily="18" charset="0"/>
              </a:rPr>
              <a:t>TensorFlow</a:t>
            </a:r>
          </a:p>
          <a:p>
            <a:r>
              <a:rPr lang="en-IN" dirty="0" err="1">
                <a:latin typeface="Times New Roman" pitchFamily="18" charset="0"/>
                <a:cs typeface="Times New Roman" pitchFamily="18" charset="0"/>
              </a:rPr>
              <a:t>Keras</a:t>
            </a:r>
            <a:endParaRPr lang="en-IN" dirty="0">
              <a:latin typeface="Times New Roman" pitchFamily="18" charset="0"/>
              <a:cs typeface="Times New Roman" pitchFamily="18" charset="0"/>
            </a:endParaRPr>
          </a:p>
          <a:p>
            <a:r>
              <a:rPr lang="en-IN" sz="1800" dirty="0">
                <a:solidFill>
                  <a:schemeClr val="tx1"/>
                </a:solidFill>
                <a:latin typeface="Times New Roman" pitchFamily="18" charset="0"/>
                <a:cs typeface="Times New Roman" pitchFamily="18" charset="0"/>
              </a:rPr>
              <a:t>Google </a:t>
            </a:r>
            <a:r>
              <a:rPr lang="en-IN" sz="1800" dirty="0" err="1">
                <a:solidFill>
                  <a:schemeClr val="tx1"/>
                </a:solidFill>
                <a:latin typeface="Times New Roman" pitchFamily="18" charset="0"/>
                <a:cs typeface="Times New Roman" pitchFamily="18" charset="0"/>
              </a:rPr>
              <a:t>colab</a:t>
            </a:r>
            <a:endParaRPr lang="en-IN" sz="1800" dirty="0">
              <a:solidFill>
                <a:schemeClr val="tx1"/>
              </a:solidFill>
              <a:latin typeface="Times New Roman" pitchFamily="18" charset="0"/>
              <a:cs typeface="Times New Roman" pitchFamily="18" charset="0"/>
            </a:endParaRPr>
          </a:p>
          <a:p>
            <a:r>
              <a:rPr lang="en-IN" sz="1800" dirty="0">
                <a:latin typeface="Times New Roman" pitchFamily="18" charset="0"/>
                <a:cs typeface="Times New Roman" pitchFamily="18" charset="0"/>
              </a:rPr>
              <a:t>OpenCV (Open Source Computer Vision Library)</a:t>
            </a:r>
            <a:endParaRPr lang="en-IN" sz="1800" dirty="0">
              <a:solidFill>
                <a:schemeClr val="tx1"/>
              </a:solidFill>
              <a:latin typeface="Times New Roman" pitchFamily="18" charset="0"/>
              <a:cs typeface="Times New Roman" pitchFamily="18" charset="0"/>
            </a:endParaRPr>
          </a:p>
          <a:p>
            <a:pPr marL="0" indent="0">
              <a:buNone/>
            </a:pPr>
            <a:endParaRPr lang="en-IN" sz="1800" dirty="0">
              <a:solidFill>
                <a:schemeClr val="tx1"/>
              </a:solidFill>
              <a:latin typeface="Times New Roman" pitchFamily="18" charset="0"/>
              <a:cs typeface="Times New Roman" pitchFamily="18" charset="0"/>
            </a:endParaRPr>
          </a:p>
          <a:p>
            <a:endParaRPr lang="en-IN" dirty="0"/>
          </a:p>
        </p:txBody>
      </p:sp>
    </p:spTree>
    <p:extLst>
      <p:ext uri="{BB962C8B-B14F-4D97-AF65-F5344CB8AC3E}">
        <p14:creationId xmlns:p14="http://schemas.microsoft.com/office/powerpoint/2010/main" xmlns="" val="15551704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3637BF0-9E8F-41AF-9A0B-00D8374DC5F0}"/>
              </a:ext>
            </a:extLst>
          </p:cNvPr>
          <p:cNvSpPr>
            <a:spLocks noGrp="1"/>
          </p:cNvSpPr>
          <p:nvPr>
            <p:ph type="title"/>
          </p:nvPr>
        </p:nvSpPr>
        <p:spPr/>
        <p:txBody>
          <a:bodyPr/>
          <a:lstStyle/>
          <a:p>
            <a:r>
              <a:rPr lang="en-IN" b="1" dirty="0"/>
              <a:t>Algorithm</a:t>
            </a:r>
          </a:p>
        </p:txBody>
      </p:sp>
      <p:sp>
        <p:nvSpPr>
          <p:cNvPr id="3" name="Content Placeholder 2">
            <a:extLst>
              <a:ext uri="{FF2B5EF4-FFF2-40B4-BE49-F238E27FC236}">
                <a16:creationId xmlns:a16="http://schemas.microsoft.com/office/drawing/2014/main" xmlns="" id="{D0EEE0FB-4B42-4517-939E-96430B9A79AA}"/>
              </a:ext>
            </a:extLst>
          </p:cNvPr>
          <p:cNvSpPr>
            <a:spLocks noGrp="1"/>
          </p:cNvSpPr>
          <p:nvPr>
            <p:ph idx="1"/>
          </p:nvPr>
        </p:nvSpPr>
        <p:spPr/>
        <p:txBody>
          <a:bodyPr/>
          <a:lstStyle/>
          <a:p>
            <a:r>
              <a:rPr lang="en-IN" sz="1800" dirty="0">
                <a:solidFill>
                  <a:schemeClr val="tx1"/>
                </a:solidFill>
                <a:latin typeface="Times New Roman" pitchFamily="18" charset="0"/>
                <a:cs typeface="Times New Roman" pitchFamily="18" charset="0"/>
              </a:rPr>
              <a:t>The majority of the previously developed algorithms make use of computer vision, an emerging technology. </a:t>
            </a:r>
          </a:p>
          <a:p>
            <a:r>
              <a:rPr lang="en-IN" sz="1800" dirty="0">
                <a:solidFill>
                  <a:schemeClr val="tx1"/>
                </a:solidFill>
                <a:latin typeface="Times New Roman" pitchFamily="18" charset="0"/>
                <a:cs typeface="Times New Roman" pitchFamily="18" charset="0"/>
              </a:rPr>
              <a:t>Among the major sub domains of computer vision include object recognition and image restoration, and its applications overlap significantly with machine learning.</a:t>
            </a:r>
          </a:p>
          <a:p>
            <a:r>
              <a:rPr lang="en-IN" dirty="0">
                <a:latin typeface="Times New Roman" pitchFamily="18" charset="0"/>
                <a:cs typeface="Times New Roman" pitchFamily="18" charset="0"/>
              </a:rPr>
              <a:t>First we use Naive Bayes method for classification of the product.</a:t>
            </a:r>
            <a:endParaRPr lang="en-IN" sz="1800" dirty="0">
              <a:solidFill>
                <a:schemeClr val="tx1"/>
              </a:solidFill>
              <a:latin typeface="Times New Roman" pitchFamily="18" charset="0"/>
              <a:cs typeface="Times New Roman" pitchFamily="18" charset="0"/>
            </a:endParaRPr>
          </a:p>
          <a:p>
            <a:r>
              <a:rPr lang="en-IN" dirty="0">
                <a:latin typeface="Times New Roman" pitchFamily="18" charset="0"/>
                <a:cs typeface="Times New Roman" pitchFamily="18" charset="0"/>
              </a:rPr>
              <a:t>The algorithms that can be use are:</a:t>
            </a:r>
          </a:p>
          <a:p>
            <a:pPr lvl="1"/>
            <a:r>
              <a:rPr lang="en-IN" dirty="0">
                <a:solidFill>
                  <a:schemeClr val="tx1"/>
                </a:solidFill>
                <a:latin typeface="Times New Roman" pitchFamily="18" charset="0"/>
                <a:cs typeface="Times New Roman" pitchFamily="18" charset="0"/>
              </a:rPr>
              <a:t>YOLO(you only look once)</a:t>
            </a:r>
          </a:p>
          <a:p>
            <a:pPr lvl="1"/>
            <a:r>
              <a:rPr lang="en-IN" dirty="0">
                <a:latin typeface="Times New Roman" pitchFamily="18" charset="0"/>
                <a:cs typeface="Times New Roman" pitchFamily="18" charset="0"/>
              </a:rPr>
              <a:t>Single Shot algorithm</a:t>
            </a:r>
          </a:p>
          <a:p>
            <a:pPr lvl="1"/>
            <a:r>
              <a:rPr lang="en-IN" dirty="0">
                <a:solidFill>
                  <a:schemeClr val="tx1"/>
                </a:solidFill>
                <a:latin typeface="Times New Roman" pitchFamily="18" charset="0"/>
                <a:cs typeface="Times New Roman" pitchFamily="18" charset="0"/>
              </a:rPr>
              <a:t>R-CNN	</a:t>
            </a:r>
          </a:p>
          <a:p>
            <a:endParaRPr lang="en-IN" sz="1800" dirty="0">
              <a:solidFill>
                <a:schemeClr val="tx1"/>
              </a:solidFill>
              <a:latin typeface="Times New Roman" pitchFamily="18" charset="0"/>
              <a:cs typeface="Times New Roman" pitchFamily="18" charset="0"/>
            </a:endParaRPr>
          </a:p>
          <a:p>
            <a:endParaRPr lang="en-IN" dirty="0"/>
          </a:p>
        </p:txBody>
      </p:sp>
    </p:spTree>
    <p:extLst>
      <p:ext uri="{BB962C8B-B14F-4D97-AF65-F5344CB8AC3E}">
        <p14:creationId xmlns:p14="http://schemas.microsoft.com/office/powerpoint/2010/main" xmlns="" val="14808789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9A448A9-D3B3-4409-9D89-E383562E0D76}"/>
              </a:ext>
            </a:extLst>
          </p:cNvPr>
          <p:cNvSpPr>
            <a:spLocks noGrp="1"/>
          </p:cNvSpPr>
          <p:nvPr>
            <p:ph type="title"/>
          </p:nvPr>
        </p:nvSpPr>
        <p:spPr/>
        <p:txBody>
          <a:bodyPr/>
          <a:lstStyle/>
          <a:p>
            <a:r>
              <a:rPr lang="en-IN" dirty="0"/>
              <a:t>                 YOLO – </a:t>
            </a:r>
            <a:r>
              <a:rPr lang="en-IN" b="0" i="0" dirty="0">
                <a:effectLst/>
                <a:latin typeface="Roboto"/>
              </a:rPr>
              <a:t>You only look once</a:t>
            </a:r>
            <a:endParaRPr lang="en-IN" dirty="0"/>
          </a:p>
        </p:txBody>
      </p:sp>
      <p:sp>
        <p:nvSpPr>
          <p:cNvPr id="3" name="Content Placeholder 2">
            <a:extLst>
              <a:ext uri="{FF2B5EF4-FFF2-40B4-BE49-F238E27FC236}">
                <a16:creationId xmlns:a16="http://schemas.microsoft.com/office/drawing/2014/main" xmlns="" id="{7C672E41-FC9D-47E9-9388-50DCB78A7D2F}"/>
              </a:ext>
            </a:extLst>
          </p:cNvPr>
          <p:cNvSpPr>
            <a:spLocks noGrp="1"/>
          </p:cNvSpPr>
          <p:nvPr>
            <p:ph idx="1"/>
          </p:nvPr>
        </p:nvSpPr>
        <p:spPr/>
        <p:txBody>
          <a:bodyPr/>
          <a:lstStyle/>
          <a:p>
            <a:r>
              <a:rPr lang="en-US" b="0" i="0" dirty="0">
                <a:effectLst/>
                <a:latin typeface="Times New Roman" panose="02020603050405020304" pitchFamily="18" charset="0"/>
                <a:cs typeface="Times New Roman" panose="02020603050405020304" pitchFamily="18" charset="0"/>
              </a:rPr>
              <a:t>YOLO is a clever convolutional neural network (CNN) for doing object detection in real-time</a:t>
            </a:r>
          </a:p>
          <a:p>
            <a:r>
              <a:rPr lang="en-US" b="0" i="0" dirty="0">
                <a:effectLst/>
                <a:latin typeface="Times New Roman" panose="02020603050405020304" pitchFamily="18" charset="0"/>
                <a:cs typeface="Times New Roman" panose="02020603050405020304" pitchFamily="18" charset="0"/>
              </a:rPr>
              <a:t>The algorithm applies a single neural network to the full image, and then divides the image into regions and predicts bounding boxes and probabilities for each region</a:t>
            </a:r>
          </a:p>
          <a:p>
            <a:r>
              <a:rPr lang="en-US" b="0" i="0" dirty="0">
                <a:effectLst/>
                <a:latin typeface="Times New Roman" panose="02020603050405020304" pitchFamily="18" charset="0"/>
                <a:cs typeface="Times New Roman" panose="02020603050405020304" pitchFamily="18" charset="0"/>
              </a:rPr>
              <a:t> These bounding boxes are weighted by the predicted probabilities</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xmlns="" val="34884499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C4BF572-B6CB-411A-84E1-078E01542DC9}"/>
              </a:ext>
            </a:extLst>
          </p:cNvPr>
          <p:cNvSpPr>
            <a:spLocks noGrp="1"/>
          </p:cNvSpPr>
          <p:nvPr>
            <p:ph type="title"/>
          </p:nvPr>
        </p:nvSpPr>
        <p:spPr/>
        <p:txBody>
          <a:bodyPr/>
          <a:lstStyle/>
          <a:p>
            <a:r>
              <a:rPr lang="en-IN" dirty="0"/>
              <a:t>Single shot Detection Algorithm</a:t>
            </a:r>
          </a:p>
        </p:txBody>
      </p:sp>
      <p:sp>
        <p:nvSpPr>
          <p:cNvPr id="3" name="Content Placeholder 2">
            <a:extLst>
              <a:ext uri="{FF2B5EF4-FFF2-40B4-BE49-F238E27FC236}">
                <a16:creationId xmlns:a16="http://schemas.microsoft.com/office/drawing/2014/main" xmlns="" id="{11EAEC6C-9BD2-477D-B625-18D0D8EF853A}"/>
              </a:ext>
            </a:extLst>
          </p:cNvPr>
          <p:cNvSpPr>
            <a:spLocks noGrp="1"/>
          </p:cNvSpPr>
          <p:nvPr>
            <p:ph idx="1"/>
          </p:nvPr>
        </p:nvSpPr>
        <p:spPr>
          <a:xfrm>
            <a:off x="628650" y="2226469"/>
            <a:ext cx="8391364" cy="3263504"/>
          </a:xfrm>
        </p:spPr>
        <p:txBody>
          <a:bodyPr/>
          <a:lstStyle/>
          <a:p>
            <a:r>
              <a:rPr lang="en-US" b="0" i="0" dirty="0">
                <a:effectLst/>
                <a:latin typeface="Times New Roman" panose="02020603050405020304" pitchFamily="18" charset="0"/>
                <a:cs typeface="Times New Roman" panose="02020603050405020304" pitchFamily="18" charset="0"/>
              </a:rPr>
              <a:t>It is significantly faster in speed and high-accuracy object detection algorithm</a:t>
            </a:r>
          </a:p>
          <a:p>
            <a:pPr algn="l"/>
            <a:r>
              <a:rPr lang="en-US" b="0" i="0" dirty="0">
                <a:effectLst/>
                <a:latin typeface="Times New Roman" panose="02020603050405020304" pitchFamily="18" charset="0"/>
                <a:cs typeface="Times New Roman" panose="02020603050405020304" pitchFamily="18" charset="0"/>
              </a:rPr>
              <a:t>High speed and accuracy of SSD using relatively low resolution images is attributed due to following reasons</a:t>
            </a:r>
          </a:p>
          <a:p>
            <a:pPr marL="385763" indent="-385763">
              <a:buFont typeface="+mj-lt"/>
              <a:buAutoNum type="arabicPeriod"/>
            </a:pPr>
            <a:r>
              <a:rPr lang="en-US" b="0" i="0" dirty="0">
                <a:effectLst/>
                <a:latin typeface="Times New Roman" panose="02020603050405020304" pitchFamily="18" charset="0"/>
                <a:cs typeface="Times New Roman" panose="02020603050405020304" pitchFamily="18" charset="0"/>
              </a:rPr>
              <a:t>       Eliminates bounding box proposals like the ones used in RCNN’s</a:t>
            </a:r>
          </a:p>
          <a:p>
            <a:pPr marL="385763" indent="-385763">
              <a:buFont typeface="+mj-lt"/>
              <a:buAutoNum type="arabicPeriod"/>
            </a:pPr>
            <a:r>
              <a:rPr lang="en-US" dirty="0">
                <a:latin typeface="Times New Roman" panose="02020603050405020304" pitchFamily="18" charset="0"/>
                <a:cs typeface="Times New Roman" panose="02020603050405020304" pitchFamily="18" charset="0"/>
              </a:rPr>
              <a:t>       I</a:t>
            </a:r>
            <a:r>
              <a:rPr lang="en-US" b="0" i="0" dirty="0">
                <a:effectLst/>
                <a:latin typeface="Times New Roman" panose="02020603050405020304" pitchFamily="18" charset="0"/>
                <a:cs typeface="Times New Roman" panose="02020603050405020304" pitchFamily="18" charset="0"/>
              </a:rPr>
              <a:t>ncludes a progressively decreasing convolutional filter for predicting    object categories and offsets in bounding box locations.</a:t>
            </a:r>
          </a:p>
        </p:txBody>
      </p:sp>
    </p:spTree>
    <p:extLst>
      <p:ext uri="{BB962C8B-B14F-4D97-AF65-F5344CB8AC3E}">
        <p14:creationId xmlns:p14="http://schemas.microsoft.com/office/powerpoint/2010/main" xmlns="" val="47771505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xmlns="" name="Celestial" id="{C4BB2A3D-0E93-4C5F-B0D2-9D3FCE089CC5}" vid="{42E5908D-19A2-46FD-89FA-638B126129E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572</TotalTime>
  <Words>1487</Words>
  <Application>Microsoft Office PowerPoint</Application>
  <PresentationFormat>On-screen Show (4:3)</PresentationFormat>
  <Paragraphs>166</Paragraphs>
  <Slides>29</Slides>
  <Notes>0</Notes>
  <HiddenSlides>0</HiddenSlides>
  <MMClips>0</MMClips>
  <ScaleCrop>false</ScaleCrop>
  <HeadingPairs>
    <vt:vector size="4" baseType="variant">
      <vt:variant>
        <vt:lpstr>Theme</vt:lpstr>
      </vt:variant>
      <vt:variant>
        <vt:i4>2</vt:i4>
      </vt:variant>
      <vt:variant>
        <vt:lpstr>Slide Titles</vt:lpstr>
      </vt:variant>
      <vt:variant>
        <vt:i4>29</vt:i4>
      </vt:variant>
    </vt:vector>
  </HeadingPairs>
  <TitlesOfParts>
    <vt:vector size="31" baseType="lpstr">
      <vt:lpstr>Celestial</vt:lpstr>
      <vt:lpstr>Office Theme</vt:lpstr>
      <vt:lpstr>Motivation</vt:lpstr>
      <vt:lpstr>Objective</vt:lpstr>
      <vt:lpstr>Literature survey</vt:lpstr>
      <vt:lpstr>Slide 4</vt:lpstr>
      <vt:lpstr>Slide 5</vt:lpstr>
      <vt:lpstr>Software Requirements</vt:lpstr>
      <vt:lpstr>Algorithm</vt:lpstr>
      <vt:lpstr>                 YOLO – You only look once</vt:lpstr>
      <vt:lpstr>Single shot Detection Algorithm</vt:lpstr>
      <vt:lpstr>Dataset</vt:lpstr>
      <vt:lpstr>Dataset</vt:lpstr>
      <vt:lpstr>Naïve Bayes method</vt:lpstr>
      <vt:lpstr>Naïve Bayes method</vt:lpstr>
      <vt:lpstr>Open CV</vt:lpstr>
      <vt:lpstr>OPEN CV</vt:lpstr>
      <vt:lpstr>How DOES MACHINE LEARNING LOOK AT AN IMAGE</vt:lpstr>
      <vt:lpstr>CNN:</vt:lpstr>
      <vt:lpstr>The Convolution Layer </vt:lpstr>
      <vt:lpstr>convolution</vt:lpstr>
      <vt:lpstr>maxpooling</vt:lpstr>
      <vt:lpstr>CNN</vt:lpstr>
      <vt:lpstr>cnn</vt:lpstr>
      <vt:lpstr>Resnet</vt:lpstr>
      <vt:lpstr>Training the dataset </vt:lpstr>
      <vt:lpstr>Resnet  bounded output</vt:lpstr>
      <vt:lpstr>Modification from the model</vt:lpstr>
      <vt:lpstr>Output of modified model</vt:lpstr>
      <vt:lpstr>References</vt:lpstr>
      <vt:lpstr>THANK YOU</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Deep Learning Based Shopping Assistant for the Visually Impaired</dc:title>
  <dc:creator>proZ</dc:creator>
  <cp:lastModifiedBy>Admin</cp:lastModifiedBy>
  <cp:revision>70</cp:revision>
  <dcterms:created xsi:type="dcterms:W3CDTF">2021-02-17T06:00:22Z</dcterms:created>
  <dcterms:modified xsi:type="dcterms:W3CDTF">2021-07-08T15:51:13Z</dcterms:modified>
</cp:coreProperties>
</file>

<file path=docProps/thumbnail.jpeg>
</file>